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22" r:id="rId2"/>
    <p:sldId id="394" r:id="rId3"/>
    <p:sldId id="441" r:id="rId4"/>
    <p:sldId id="442" r:id="rId5"/>
    <p:sldId id="401" r:id="rId6"/>
    <p:sldId id="402" r:id="rId7"/>
    <p:sldId id="403" r:id="rId8"/>
    <p:sldId id="404" r:id="rId9"/>
    <p:sldId id="405" r:id="rId10"/>
    <p:sldId id="419" r:id="rId11"/>
    <p:sldId id="420" r:id="rId12"/>
    <p:sldId id="443" r:id="rId13"/>
    <p:sldId id="444" r:id="rId14"/>
    <p:sldId id="445" r:id="rId15"/>
    <p:sldId id="446" r:id="rId16"/>
    <p:sldId id="438" r:id="rId1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CC"/>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86386" autoAdjust="0"/>
  </p:normalViewPr>
  <p:slideViewPr>
    <p:cSldViewPr>
      <p:cViewPr varScale="1">
        <p:scale>
          <a:sx n="76" d="100"/>
          <a:sy n="76" d="100"/>
        </p:scale>
        <p:origin x="-1493" y="-82"/>
      </p:cViewPr>
      <p:guideLst>
        <p:guide orient="horz" pos="2160"/>
        <p:guide pos="2880"/>
      </p:guideLst>
    </p:cSldViewPr>
  </p:slideViewPr>
  <p:outlineViewPr>
    <p:cViewPr>
      <p:scale>
        <a:sx n="33" d="100"/>
        <a:sy n="33" d="100"/>
      </p:scale>
      <p:origin x="274"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idx="2"/>
          </p:nvPr>
        </p:nvSpPr>
        <p:spPr bwMode="auto">
          <a:xfrm>
            <a:off x="1050925" y="754063"/>
            <a:ext cx="4572000" cy="3294062"/>
          </a:xfrm>
          <a:prstGeom prst="rect">
            <a:avLst/>
          </a:prstGeom>
          <a:noFill/>
          <a:ln w="9525">
            <a:noFill/>
            <a:miter lim="800000"/>
            <a:headEnd/>
            <a:tailEnd/>
          </a:ln>
        </p:spPr>
      </p:sp>
      <p:sp>
        <p:nvSpPr>
          <p:cNvPr id="2051" name="Rectangle 3"/>
          <p:cNvSpPr>
            <a:spLocks noGrp="1" noChangeArrowheads="1"/>
          </p:cNvSpPr>
          <p:nvPr>
            <p:ph type="body" sz="quarter" idx="3"/>
          </p:nvPr>
        </p:nvSpPr>
        <p:spPr bwMode="auto">
          <a:xfrm>
            <a:off x="538163" y="4387850"/>
            <a:ext cx="5780087"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2" name="Rectangle 4"/>
          <p:cNvSpPr>
            <a:spLocks noGrp="1" noChangeArrowheads="1"/>
          </p:cNvSpPr>
          <p:nvPr>
            <p:ph type="hdr" sz="quarter"/>
          </p:nvPr>
        </p:nvSpPr>
        <p:spPr bwMode="auto">
          <a:xfrm>
            <a:off x="0"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zh-CN" altLang="en-US"/>
          </a:p>
        </p:txBody>
      </p:sp>
      <p:sp>
        <p:nvSpPr>
          <p:cNvPr id="2053" name="Rectangle 5"/>
          <p:cNvSpPr>
            <a:spLocks noGrp="1" noChangeArrowheads="1"/>
          </p:cNvSpPr>
          <p:nvPr>
            <p:ph type="dt" idx="1"/>
          </p:nvPr>
        </p:nvSpPr>
        <p:spPr bwMode="auto">
          <a:xfrm>
            <a:off x="3883025" y="0"/>
            <a:ext cx="29749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883025" y="8686800"/>
            <a:ext cx="29749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F34A69F-95BF-45E1-A9D2-FEFAF40A44F6}" type="slidenum">
              <a:rPr lang="zh-CN" altLang="en-US"/>
              <a:pPr>
                <a:defRPr/>
              </a:pPr>
              <a:t>‹#›</a:t>
            </a:fld>
            <a:endParaRPr lang="en-US"/>
          </a:p>
        </p:txBody>
      </p:sp>
    </p:spTree>
    <p:extLst>
      <p:ext uri="{BB962C8B-B14F-4D97-AF65-F5344CB8AC3E}">
        <p14:creationId xmlns="" xmlns:p14="http://schemas.microsoft.com/office/powerpoint/2010/main" val="1883262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1413" y="754063"/>
            <a:ext cx="4391025" cy="3294062"/>
          </a:xfrm>
        </p:spPr>
      </p:sp>
      <p:sp>
        <p:nvSpPr>
          <p:cNvPr id="3" name="文本占位符 2"/>
          <p:cNvSpPr>
            <a:spLocks noGrp="1"/>
          </p:cNvSpPr>
          <p:nvPr>
            <p:ph type="body" idx="3"/>
          </p:nvPr>
        </p:nvSpPr>
        <p:spPr/>
        <p:txBody>
          <a:bodyPr/>
          <a:lstStyle/>
          <a:p>
            <a:r>
              <a:rPr lang="zh-CN" altLang="en-US"/>
              <a:t>其中东直门中学站点已经运行多年，积累了大量数据。</a:t>
            </a:r>
          </a:p>
          <a:p>
            <a:r>
              <a:rPr lang="zh-CN" altLang="en-US"/>
              <a:t>还有很多学校想要加入。暂时还没有建设的学校也可以通过联盟分享的阵列数据来开展自己的学习和研究实践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68474-FFBB-45D8-802D-E2B8B8528566}" type="slidenum">
              <a:rPr lang="zh-CN" alt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5516EE-3664-406E-B092-D9E82884808E}" type="slidenum">
              <a:rPr lang="zh-CN" alt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8AE6B-CBE9-4EAC-8667-EC80AE2BEF89}" type="slidenum">
              <a:rPr lang="zh-CN" alt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66194-7B31-440C-85A1-ADE508CE374E}" type="slidenum">
              <a:rPr lang="zh-CN" alt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pPr/>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72EA3A-246A-4661-BB1E-8209B0C8CBB2}" type="slidenum">
              <a:rPr lang="zh-CN" alt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D4F4E-EC8D-4254-9AE7-F7F59533348A}" type="slidenum">
              <a:rPr lang="zh-CN" alt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40A03-1A7E-41FE-B697-3222D15FACB3}" type="slidenum">
              <a:rPr lang="zh-CN" alt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645D75-8BAA-420B-A40C-0E047B6BA16B}" type="slidenum">
              <a:rPr lang="zh-CN" alt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CB4461-92E4-4FD9-BDBE-0223160C6C4F}" type="slidenum">
              <a:rPr lang="zh-CN" alt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3BD803-CBDB-452D-B33E-C86F2A9D54D2}" type="slidenum">
              <a:rPr lang="zh-CN" alt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07A6E-96D6-4D42-96F7-2F805889D700}" type="slidenum">
              <a:rPr lang="zh-CN" alt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BA3F4-D626-4943-B5FB-84B7E55F5552}" type="slidenum">
              <a:rPr lang="zh-CN" alt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14D9757-427F-4BBD-9D7D-8F8186480E5F}"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quarkne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jeffrodriguez@foresthills.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coc.ihep.ac.cn/datacenter/download.html"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365126"/>
            <a:ext cx="8709660" cy="5964555"/>
          </a:xfrm>
        </p:spPr>
        <p:txBody>
          <a:bodyPr>
            <a:normAutofit fontScale="90000"/>
          </a:bodyPr>
          <a:lstStyle/>
          <a:p>
            <a:r>
              <a:rPr lang="zh-CN" altLang="en-US" sz="9800" b="1" dirty="0" smtClean="0">
                <a:solidFill>
                  <a:srgbClr val="FF0000"/>
                </a:solidFill>
                <a:latin typeface="隶书" pitchFamily="49" charset="-122"/>
                <a:ea typeface="隶书" pitchFamily="49" charset="-122"/>
              </a:rPr>
              <a:t>参加国际</a:t>
            </a:r>
            <a:r>
              <a:rPr lang="en-US" altLang="zh-CN" sz="9800" b="1" dirty="0" smtClean="0">
                <a:solidFill>
                  <a:srgbClr val="FF0000"/>
                </a:solidFill>
                <a:latin typeface="隶书" pitchFamily="49" charset="-122"/>
                <a:ea typeface="隶书" pitchFamily="49" charset="-122"/>
              </a:rPr>
              <a:t>μ</a:t>
            </a:r>
            <a:r>
              <a:rPr lang="zh-CN" altLang="en-US" sz="9800" b="1" dirty="0" smtClean="0">
                <a:solidFill>
                  <a:srgbClr val="FF0000"/>
                </a:solidFill>
                <a:latin typeface="隶书" pitchFamily="49" charset="-122"/>
                <a:ea typeface="隶书" pitchFamily="49" charset="-122"/>
              </a:rPr>
              <a:t>子周数据分析方法</a:t>
            </a:r>
            <a:r>
              <a:rPr lang="en-US" altLang="zh-CN" sz="9800" b="1" dirty="0" smtClean="0">
                <a:solidFill>
                  <a:srgbClr val="FF0000"/>
                </a:solidFill>
                <a:latin typeface="隶书" pitchFamily="49" charset="-122"/>
                <a:ea typeface="隶书" pitchFamily="49" charset="-122"/>
              </a:rPr>
              <a:t/>
            </a:r>
            <a:br>
              <a:rPr lang="en-US" altLang="zh-CN" sz="9800" b="1" dirty="0" smtClean="0">
                <a:solidFill>
                  <a:srgbClr val="FF0000"/>
                </a:solidFill>
                <a:latin typeface="隶书" pitchFamily="49" charset="-122"/>
                <a:ea typeface="隶书" pitchFamily="49" charset="-122"/>
              </a:rPr>
            </a:br>
            <a:r>
              <a:rPr lang="zh-CN" altLang="en-US" b="1" dirty="0" smtClean="0">
                <a:solidFill>
                  <a:srgbClr val="00B050"/>
                </a:solidFill>
                <a:latin typeface="隶书" pitchFamily="49" charset="-122"/>
                <a:ea typeface="隶书" pitchFamily="49" charset="-122"/>
              </a:rPr>
              <a:t>沈长铨</a:t>
            </a:r>
            <a:r>
              <a:rPr lang="en-US" altLang="en-US" sz="5400" b="1" dirty="0">
                <a:latin typeface="隶书" pitchFamily="49" charset="-122"/>
                <a:ea typeface="隶书" pitchFamily="49" charset="-122"/>
              </a:rPr>
              <a:t/>
            </a:r>
            <a:br>
              <a:rPr lang="en-US" altLang="en-US" sz="5400" b="1" dirty="0">
                <a:latin typeface="隶书" pitchFamily="49" charset="-122"/>
                <a:ea typeface="隶书" pitchFamily="49" charset="-122"/>
              </a:rPr>
            </a:br>
            <a:r>
              <a:rPr lang="zh-CN" altLang="en-US" sz="6700" b="1" dirty="0">
                <a:solidFill>
                  <a:srgbClr val="C00000"/>
                </a:solidFill>
                <a:latin typeface="隶书" pitchFamily="49" charset="-122"/>
                <a:ea typeface="隶书" pitchFamily="49" charset="-122"/>
              </a:rPr>
              <a:t>介绍数据共享平台下载和使用数据</a:t>
            </a:r>
            <a:r>
              <a:rPr lang="zh-CN" altLang="en-US" sz="6700" b="1" dirty="0" smtClean="0">
                <a:solidFill>
                  <a:srgbClr val="C00000"/>
                </a:solidFill>
                <a:latin typeface="隶书" pitchFamily="49" charset="-122"/>
                <a:ea typeface="隶书" pitchFamily="49" charset="-122"/>
              </a:rPr>
              <a:t>方法及物理原理</a:t>
            </a:r>
            <a:r>
              <a:rPr lang="en-US" altLang="en-US" sz="5400" b="1" dirty="0">
                <a:latin typeface="隶书" pitchFamily="49" charset="-122"/>
                <a:ea typeface="隶书" pitchFamily="49" charset="-122"/>
              </a:rPr>
              <a:t/>
            </a:r>
            <a:br>
              <a:rPr lang="en-US" altLang="en-US" sz="5400" b="1" dirty="0">
                <a:latin typeface="隶书" pitchFamily="49" charset="-122"/>
                <a:ea typeface="隶书" pitchFamily="49" charset="-122"/>
              </a:rPr>
            </a:br>
            <a:endParaRPr lang="en-US" altLang="en-US" sz="3100" b="1" dirty="0">
              <a:solidFill>
                <a:srgbClr val="7030A0"/>
              </a:solidFill>
              <a:latin typeface="隶书" pitchFamily="49" charset="-122"/>
              <a:ea typeface="隶书"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 xmlns:a16="http://schemas.microsoft.com/office/drawing/2014/main" id="{959F0873-9BC9-4BB8-A20F-7DC4A9DFCE1C}"/>
              </a:ext>
            </a:extLst>
          </p:cNvPr>
          <p:cNvSpPr>
            <a:spLocks noGrp="1"/>
          </p:cNvSpPr>
          <p:nvPr>
            <p:ph/>
          </p:nvPr>
        </p:nvSpPr>
        <p:spPr>
          <a:xfrm>
            <a:off x="433552" y="1944415"/>
            <a:ext cx="8339959" cy="2364827"/>
          </a:xfrm>
        </p:spPr>
        <p:txBody>
          <a:bodyPr>
            <a:noAutofit/>
          </a:bodyPr>
          <a:lstStyle/>
          <a:p>
            <a:pPr marL="0" indent="0" algn="ctr">
              <a:buNone/>
            </a:pPr>
            <a:r>
              <a:rPr lang="zh-CN" altLang="en-US" sz="8000" b="1" dirty="0">
                <a:solidFill>
                  <a:srgbClr val="FF0000"/>
                </a:solidFill>
                <a:latin typeface="楷体" panose="02010609060101010101" pitchFamily="49" charset="-122"/>
                <a:ea typeface="楷体" panose="02010609060101010101" pitchFamily="49" charset="-122"/>
              </a:rPr>
              <a:t>下面举例介绍如何使用下载得到的</a:t>
            </a:r>
            <a:r>
              <a:rPr lang="en-US" altLang="zh-CN" sz="8000" b="1" dirty="0">
                <a:solidFill>
                  <a:srgbClr val="FF0000"/>
                </a:solidFill>
                <a:latin typeface="楷体" panose="02010609060101010101" pitchFamily="49" charset="-122"/>
                <a:ea typeface="楷体" panose="02010609060101010101" pitchFamily="49" charset="-122"/>
                <a:sym typeface="+mn-ea"/>
              </a:rPr>
              <a:t>Stat</a:t>
            </a:r>
            <a:r>
              <a:rPr lang="zh-CN" altLang="en-US" sz="8000" b="1" dirty="0">
                <a:solidFill>
                  <a:srgbClr val="FF0000"/>
                </a:solidFill>
                <a:latin typeface="楷体" panose="02010609060101010101" pitchFamily="49" charset="-122"/>
                <a:ea typeface="楷体" panose="02010609060101010101" pitchFamily="49" charset="-122"/>
                <a:sym typeface="+mn-ea"/>
              </a:rPr>
              <a:t>文件</a:t>
            </a:r>
            <a:endParaRPr lang="zh-CN" altLang="en-US" sz="8000" b="1" dirty="0">
              <a:solidFill>
                <a:srgbClr val="FF0000"/>
              </a:solidFill>
              <a:latin typeface="楷体" panose="02010609060101010101" pitchFamily="49" charset="-122"/>
              <a:ea typeface="楷体" panose="02010609060101010101" pitchFamily="49" charset="-122"/>
            </a:endParaRPr>
          </a:p>
        </p:txBody>
      </p:sp>
    </p:spTree>
    <p:extLst>
      <p:ext uri="{BB962C8B-B14F-4D97-AF65-F5344CB8AC3E}">
        <p14:creationId xmlns="" xmlns:p14="http://schemas.microsoft.com/office/powerpoint/2010/main" val="1541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0" y="0"/>
            <a:ext cx="9144000" cy="1785926"/>
          </a:xfrm>
        </p:spPr>
        <p:txBody>
          <a:bodyPr>
            <a:normAutofit/>
          </a:bodyPr>
          <a:lstStyle/>
          <a:p>
            <a:r>
              <a:rPr lang="en-US" altLang="zh-CN" sz="1600" b="1" dirty="0">
                <a:solidFill>
                  <a:srgbClr val="FF0000"/>
                </a:solidFill>
                <a:sym typeface="+mn-ea"/>
              </a:rPr>
              <a:t>Stat</a:t>
            </a:r>
            <a:r>
              <a:rPr lang="zh-CN" altLang="en-US" sz="1600" b="1" dirty="0">
                <a:solidFill>
                  <a:srgbClr val="FF0000"/>
                </a:solidFill>
                <a:sym typeface="+mn-ea"/>
              </a:rPr>
              <a:t>文件示例</a:t>
            </a:r>
            <a:r>
              <a:rPr lang="en-US" altLang="en-US" sz="1600" b="1" dirty="0">
                <a:solidFill>
                  <a:srgbClr val="FF0000"/>
                </a:solidFill>
              </a:rPr>
              <a:t>：</a:t>
            </a:r>
            <a:r>
              <a:rPr lang="zh-CN" altLang="en-US" sz="1600" b="1" dirty="0">
                <a:solidFill>
                  <a:srgbClr val="FF0000"/>
                </a:solidFill>
              </a:rPr>
              <a:t>用</a:t>
            </a:r>
            <a:r>
              <a:rPr lang="en-US" altLang="en-US" sz="1600" b="1" dirty="0">
                <a:solidFill>
                  <a:srgbClr val="FF0000"/>
                </a:solidFill>
                <a:sym typeface="+mn-ea"/>
              </a:rPr>
              <a:t>excel打开文件</a:t>
            </a:r>
            <a:r>
              <a:rPr lang="en-US" altLang="en-US" sz="1600" b="1" dirty="0" smtClean="0">
                <a:solidFill>
                  <a:srgbClr val="FF0000"/>
                </a:solidFill>
                <a:sym typeface="+mn-ea"/>
              </a:rPr>
              <a:t>2023</a:t>
            </a:r>
            <a:r>
              <a:rPr lang="en-US" altLang="zh-CN" sz="1600" b="1" dirty="0" smtClean="0">
                <a:solidFill>
                  <a:srgbClr val="FF0000"/>
                </a:solidFill>
                <a:sym typeface="+mn-ea"/>
              </a:rPr>
              <a:t>-047-stat</a:t>
            </a:r>
            <a:r>
              <a:rPr lang="en-US" altLang="zh-CN" sz="1600" b="1" dirty="0">
                <a:solidFill>
                  <a:srgbClr val="FF0000"/>
                </a:solidFill>
                <a:sym typeface="+mn-ea"/>
              </a:rPr>
              <a:t>.</a:t>
            </a:r>
            <a:r>
              <a:rPr lang="en-US" altLang="en-US" sz="1600" b="1" dirty="0">
                <a:solidFill>
                  <a:srgbClr val="FF0000"/>
                </a:solidFill>
                <a:sym typeface="+mn-ea"/>
              </a:rPr>
              <a:t> csv	 </a:t>
            </a:r>
            <a:r>
              <a:rPr lang="zh-CN" altLang="en-US" sz="1600" dirty="0"/>
              <a:t>第</a:t>
            </a:r>
            <a:r>
              <a:rPr lang="en-US" altLang="zh-CN" sz="1600" dirty="0"/>
              <a:t>1</a:t>
            </a:r>
            <a:r>
              <a:rPr lang="zh-CN" altLang="en-US" sz="1600" dirty="0"/>
              <a:t>行是日期；第</a:t>
            </a:r>
            <a:r>
              <a:rPr lang="en-US" altLang="zh-CN" sz="1600" dirty="0"/>
              <a:t>2</a:t>
            </a:r>
            <a:r>
              <a:rPr lang="zh-CN" altLang="en-US" sz="1600" dirty="0"/>
              <a:t>行是内容表示；从第</a:t>
            </a:r>
            <a:r>
              <a:rPr lang="en-US" altLang="zh-CN" sz="1600" dirty="0"/>
              <a:t>3</a:t>
            </a:r>
            <a:r>
              <a:rPr lang="zh-CN" altLang="en-US" sz="1600" dirty="0"/>
              <a:t>行往下各行是每分钟数据</a:t>
            </a:r>
            <a:r>
              <a:rPr lang="zh-CN" altLang="en-US" sz="1600" dirty="0" smtClean="0"/>
              <a:t>：第</a:t>
            </a:r>
            <a:r>
              <a:rPr lang="en-US" altLang="zh-CN" sz="1600" dirty="0" smtClean="0"/>
              <a:t>1</a:t>
            </a:r>
            <a:r>
              <a:rPr lang="zh-CN" altLang="en-US" sz="1600" dirty="0" smtClean="0"/>
              <a:t>（</a:t>
            </a:r>
            <a:r>
              <a:rPr lang="en-US" altLang="zh-CN" sz="1600" dirty="0" smtClean="0"/>
              <a:t>A</a:t>
            </a:r>
            <a:r>
              <a:rPr lang="zh-CN" altLang="en-US" sz="1600" dirty="0" smtClean="0"/>
              <a:t>）列是从</a:t>
            </a:r>
            <a:r>
              <a:rPr lang="en-US" altLang="zh-CN" sz="1600" dirty="0" smtClean="0"/>
              <a:t>2018</a:t>
            </a:r>
            <a:r>
              <a:rPr lang="zh-CN" altLang="en-US" sz="1600" dirty="0" smtClean="0"/>
              <a:t>年</a:t>
            </a:r>
            <a:r>
              <a:rPr lang="en-US" altLang="zh-CN" sz="1600" dirty="0" smtClean="0"/>
              <a:t>1</a:t>
            </a:r>
            <a:r>
              <a:rPr lang="zh-CN" altLang="en-US" sz="1600" dirty="0" smtClean="0"/>
              <a:t>月</a:t>
            </a:r>
            <a:r>
              <a:rPr lang="en-US" altLang="zh-CN" sz="1600" dirty="0" smtClean="0"/>
              <a:t>1</a:t>
            </a:r>
            <a:r>
              <a:rPr lang="zh-CN" altLang="en-US" sz="1600" dirty="0" smtClean="0"/>
              <a:t>日起计算的日子；第</a:t>
            </a:r>
            <a:r>
              <a:rPr lang="en-US" altLang="zh-CN" sz="1600" dirty="0"/>
              <a:t>2</a:t>
            </a:r>
            <a:r>
              <a:rPr lang="zh-CN" altLang="en-US" sz="1600" dirty="0"/>
              <a:t>（</a:t>
            </a:r>
            <a:r>
              <a:rPr lang="en-US" altLang="zh-CN" sz="1600" dirty="0"/>
              <a:t>B</a:t>
            </a:r>
            <a:r>
              <a:rPr lang="zh-CN" altLang="en-US" sz="1600" dirty="0"/>
              <a:t>）列是当天时间，从</a:t>
            </a:r>
            <a:r>
              <a:rPr lang="en-US" altLang="zh-CN" sz="1600" dirty="0"/>
              <a:t>0</a:t>
            </a:r>
            <a:r>
              <a:rPr lang="zh-CN" altLang="en-US" sz="1600" dirty="0"/>
              <a:t>点钟开始每分钟序号；第</a:t>
            </a:r>
            <a:r>
              <a:rPr lang="en-US" altLang="zh-CN" sz="1600" dirty="0"/>
              <a:t>3</a:t>
            </a:r>
            <a:r>
              <a:rPr lang="zh-CN" altLang="en-US" sz="1600" dirty="0"/>
              <a:t>（</a:t>
            </a:r>
            <a:r>
              <a:rPr lang="en-US" altLang="zh-CN" sz="1600" dirty="0"/>
              <a:t>C</a:t>
            </a:r>
            <a:r>
              <a:rPr lang="zh-CN" altLang="en-US" sz="1600" dirty="0"/>
              <a:t>）列到第</a:t>
            </a:r>
            <a:r>
              <a:rPr lang="en-US" altLang="zh-CN" sz="1600" dirty="0"/>
              <a:t>11</a:t>
            </a:r>
            <a:r>
              <a:rPr lang="zh-CN" altLang="en-US" sz="1600" dirty="0"/>
              <a:t>（</a:t>
            </a:r>
            <a:r>
              <a:rPr lang="en-US" altLang="zh-CN" sz="1600" dirty="0"/>
              <a:t>K</a:t>
            </a:r>
            <a:r>
              <a:rPr lang="zh-CN" altLang="en-US" sz="1600" dirty="0"/>
              <a:t>）列分别是从</a:t>
            </a:r>
            <a:r>
              <a:rPr lang="en-US" altLang="zh-CN" sz="1600" dirty="0"/>
              <a:t>1</a:t>
            </a:r>
            <a:r>
              <a:rPr lang="zh-CN" altLang="en-US" sz="1600" dirty="0"/>
              <a:t>至</a:t>
            </a:r>
            <a:r>
              <a:rPr lang="en-US" altLang="zh-CN" sz="1600" dirty="0"/>
              <a:t>9</a:t>
            </a:r>
            <a:r>
              <a:rPr lang="zh-CN" altLang="en-US" sz="1600" dirty="0"/>
              <a:t>个探测器测量单粒子的输出信号最可机幅度（单粒子幅度谱的</a:t>
            </a:r>
            <a:r>
              <a:rPr lang="zh-CN" altLang="en-US" sz="1600" dirty="0" smtClean="0"/>
              <a:t>峰值），</a:t>
            </a:r>
            <a:r>
              <a:rPr lang="zh-CN" altLang="en-US" sz="1600" dirty="0"/>
              <a:t>用于判断一个探测器每次触发测量到的粒子数量；</a:t>
            </a:r>
            <a:r>
              <a:rPr lang="zh-CN" altLang="en-US" sz="1600" dirty="0">
                <a:solidFill>
                  <a:srgbClr val="FF0000"/>
                </a:solidFill>
              </a:rPr>
              <a:t>第</a:t>
            </a:r>
            <a:r>
              <a:rPr lang="en-US" altLang="zh-CN" sz="1600" dirty="0">
                <a:solidFill>
                  <a:srgbClr val="FF0000"/>
                </a:solidFill>
              </a:rPr>
              <a:t>12</a:t>
            </a:r>
            <a:r>
              <a:rPr lang="zh-CN" altLang="en-US" sz="1600" dirty="0">
                <a:solidFill>
                  <a:srgbClr val="FF0000"/>
                </a:solidFill>
              </a:rPr>
              <a:t>（</a:t>
            </a:r>
            <a:r>
              <a:rPr lang="en-US" altLang="zh-CN" sz="1600" dirty="0">
                <a:solidFill>
                  <a:srgbClr val="FF0000"/>
                </a:solidFill>
              </a:rPr>
              <a:t>L</a:t>
            </a:r>
            <a:r>
              <a:rPr lang="zh-CN" altLang="en-US" sz="1600" dirty="0">
                <a:solidFill>
                  <a:srgbClr val="FF0000"/>
                </a:solidFill>
              </a:rPr>
              <a:t>）列到第</a:t>
            </a:r>
            <a:r>
              <a:rPr lang="en-US" altLang="zh-CN" sz="1600" dirty="0">
                <a:solidFill>
                  <a:srgbClr val="FF0000"/>
                </a:solidFill>
              </a:rPr>
              <a:t>20</a:t>
            </a:r>
            <a:r>
              <a:rPr lang="zh-CN" altLang="en-US" sz="1600" dirty="0">
                <a:solidFill>
                  <a:srgbClr val="FF0000"/>
                </a:solidFill>
              </a:rPr>
              <a:t>（</a:t>
            </a:r>
            <a:r>
              <a:rPr lang="en-US" altLang="zh-CN" sz="1600" dirty="0">
                <a:solidFill>
                  <a:srgbClr val="FF0000"/>
                </a:solidFill>
              </a:rPr>
              <a:t>T</a:t>
            </a:r>
            <a:r>
              <a:rPr lang="zh-CN" altLang="en-US" sz="1600" dirty="0">
                <a:solidFill>
                  <a:srgbClr val="FF0000"/>
                </a:solidFill>
              </a:rPr>
              <a:t>）列分别是</a:t>
            </a:r>
            <a:r>
              <a:rPr lang="en-US" altLang="zh-CN" sz="1600" dirty="0">
                <a:solidFill>
                  <a:srgbClr val="FF0000"/>
                </a:solidFill>
              </a:rPr>
              <a:t>1</a:t>
            </a:r>
            <a:r>
              <a:rPr lang="zh-CN" altLang="en-US" sz="1600" dirty="0">
                <a:solidFill>
                  <a:srgbClr val="FF0000"/>
                </a:solidFill>
              </a:rPr>
              <a:t>至</a:t>
            </a:r>
            <a:r>
              <a:rPr lang="en-US" altLang="zh-CN" sz="1600" dirty="0">
                <a:solidFill>
                  <a:srgbClr val="FF0000"/>
                </a:solidFill>
              </a:rPr>
              <a:t>9</a:t>
            </a:r>
            <a:r>
              <a:rPr lang="zh-CN" altLang="en-US" sz="1600" dirty="0">
                <a:solidFill>
                  <a:srgbClr val="FF0000"/>
                </a:solidFill>
              </a:rPr>
              <a:t>号探测器在这</a:t>
            </a:r>
            <a:r>
              <a:rPr lang="en-US" altLang="zh-CN" sz="1600" dirty="0">
                <a:solidFill>
                  <a:srgbClr val="FF0000"/>
                </a:solidFill>
              </a:rPr>
              <a:t>1</a:t>
            </a:r>
            <a:r>
              <a:rPr lang="zh-CN" altLang="en-US" sz="1600" dirty="0">
                <a:solidFill>
                  <a:srgbClr val="FF0000"/>
                </a:solidFill>
              </a:rPr>
              <a:t>分钟内探测到的粒子数量，用它们可以知道宇宙线</a:t>
            </a:r>
            <a:r>
              <a:rPr lang="en-US" altLang="zh-CN" sz="1600" dirty="0">
                <a:solidFill>
                  <a:srgbClr val="FF0000"/>
                </a:solidFill>
              </a:rPr>
              <a:t>μ</a:t>
            </a:r>
            <a:r>
              <a:rPr lang="zh-CN" altLang="en-US" sz="1600" dirty="0">
                <a:solidFill>
                  <a:srgbClr val="FF0000"/>
                </a:solidFill>
              </a:rPr>
              <a:t>子在这一分钟内每一个探测器的计数（计数率），可以研究宇宙线</a:t>
            </a:r>
            <a:r>
              <a:rPr lang="zh-CN" altLang="en-US" sz="1600" dirty="0" smtClean="0">
                <a:solidFill>
                  <a:srgbClr val="FF0000"/>
                </a:solidFill>
              </a:rPr>
              <a:t>强度。</a:t>
            </a:r>
            <a:endParaRPr lang="zh-CN" altLang="en-US" sz="1600" dirty="0">
              <a:solidFill>
                <a:srgbClr val="FF0000"/>
              </a:solidFill>
            </a:endParaRPr>
          </a:p>
        </p:txBody>
      </p:sp>
      <p:sp>
        <p:nvSpPr>
          <p:cNvPr id="6" name="内容占位符 5"/>
          <p:cNvSpPr>
            <a:spLocks noGrp="1"/>
          </p:cNvSpPr>
          <p:nvPr>
            <p:ph idx="1"/>
          </p:nvPr>
        </p:nvSpPr>
        <p:spPr>
          <a:xfrm>
            <a:off x="457200" y="2071678"/>
            <a:ext cx="8229600" cy="4054485"/>
          </a:xfrm>
        </p:spPr>
        <p:txBody>
          <a:bodyPr/>
          <a:lstStyle/>
          <a:p>
            <a:pPr>
              <a:buNone/>
            </a:pPr>
            <a:endParaRPr lang="zh-CN" altLang="en-US" dirty="0"/>
          </a:p>
        </p:txBody>
      </p:sp>
      <p:pic>
        <p:nvPicPr>
          <p:cNvPr id="28674" name="Picture 2"/>
          <p:cNvPicPr>
            <a:picLocks noChangeAspect="1" noChangeArrowheads="1"/>
          </p:cNvPicPr>
          <p:nvPr/>
        </p:nvPicPr>
        <p:blipFill>
          <a:blip r:embed="rId2"/>
          <a:srcRect/>
          <a:stretch>
            <a:fillRect/>
          </a:stretch>
        </p:blipFill>
        <p:spPr bwMode="auto">
          <a:xfrm>
            <a:off x="0" y="1785926"/>
            <a:ext cx="9144000" cy="507207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42852"/>
            <a:ext cx="8786874" cy="1214446"/>
          </a:xfrm>
        </p:spPr>
        <p:txBody>
          <a:bodyPr/>
          <a:lstStyle/>
          <a:p>
            <a:pPr algn="l"/>
            <a:r>
              <a:rPr lang="zh-CN" altLang="en-US" sz="2400" dirty="0" smtClean="0">
                <a:solidFill>
                  <a:srgbClr val="FF0000"/>
                </a:solidFill>
                <a:latin typeface="楷体" pitchFamily="49" charset="-122"/>
                <a:ea typeface="楷体" pitchFamily="49" charset="-122"/>
              </a:rPr>
              <a:t>第一步：</a:t>
            </a:r>
            <a:r>
              <a:rPr lang="en-US" altLang="zh-CN" sz="2400" dirty="0" smtClean="0">
                <a:solidFill>
                  <a:srgbClr val="FF0000"/>
                </a:solidFill>
                <a:latin typeface="楷体" pitchFamily="49" charset="-122"/>
                <a:ea typeface="楷体" pitchFamily="49" charset="-122"/>
              </a:rPr>
              <a:t>【1】</a:t>
            </a:r>
            <a:r>
              <a:rPr lang="zh-CN" altLang="en-US" sz="2400" dirty="0" smtClean="0">
                <a:solidFill>
                  <a:srgbClr val="FF0000"/>
                </a:solidFill>
                <a:latin typeface="楷体" pitchFamily="49" charset="-122"/>
                <a:ea typeface="楷体" pitchFamily="49" charset="-122"/>
              </a:rPr>
              <a:t>鼠标左键点击</a:t>
            </a:r>
            <a:r>
              <a:rPr lang="en-US" altLang="zh-CN" sz="2400" dirty="0" smtClean="0">
                <a:solidFill>
                  <a:srgbClr val="FF0000"/>
                </a:solidFill>
                <a:latin typeface="楷体" pitchFamily="49" charset="-122"/>
                <a:ea typeface="楷体" pitchFamily="49" charset="-122"/>
              </a:rPr>
              <a:t>U3</a:t>
            </a:r>
            <a:r>
              <a:rPr lang="zh-CN" altLang="en-US" sz="2400" dirty="0" smtClean="0">
                <a:solidFill>
                  <a:srgbClr val="FF0000"/>
                </a:solidFill>
                <a:latin typeface="楷体" pitchFamily="49" charset="-122"/>
                <a:ea typeface="楷体" pitchFamily="49" charset="-122"/>
              </a:rPr>
              <a:t>位置，</a:t>
            </a:r>
            <a:r>
              <a:rPr lang="en-US" altLang="zh-CN" sz="2400" dirty="0" smtClean="0">
                <a:solidFill>
                  <a:srgbClr val="FF0000"/>
                </a:solidFill>
                <a:latin typeface="楷体" pitchFamily="49" charset="-122"/>
                <a:ea typeface="楷体" pitchFamily="49" charset="-122"/>
              </a:rPr>
              <a:t>【2】</a:t>
            </a:r>
            <a:r>
              <a:rPr lang="zh-CN" altLang="en-US" sz="2400" dirty="0" smtClean="0">
                <a:solidFill>
                  <a:srgbClr val="FF0000"/>
                </a:solidFill>
                <a:latin typeface="楷体" pitchFamily="49" charset="-122"/>
                <a:ea typeface="楷体" pitchFamily="49" charset="-122"/>
              </a:rPr>
              <a:t>点击右上角的</a:t>
            </a:r>
            <a:r>
              <a:rPr lang="en-US" sz="2400" dirty="0" smtClean="0">
                <a:solidFill>
                  <a:srgbClr val="FF0000"/>
                </a:solidFill>
              </a:rPr>
              <a:t>∑</a:t>
            </a:r>
            <a:r>
              <a:rPr lang="zh-CN" altLang="en-US" sz="2400" dirty="0" smtClean="0">
                <a:solidFill>
                  <a:srgbClr val="FF0000"/>
                </a:solidFill>
              </a:rPr>
              <a:t>图标，会弹出</a:t>
            </a:r>
            <a:r>
              <a:rPr lang="en-US" altLang="zh-CN" sz="2400" dirty="0" smtClean="0">
                <a:solidFill>
                  <a:srgbClr val="FF0000"/>
                </a:solidFill>
              </a:rPr>
              <a:t>=SUM(A3:T3),【3】</a:t>
            </a:r>
            <a:r>
              <a:rPr lang="zh-CN" altLang="en-US" sz="2400" dirty="0" smtClean="0">
                <a:solidFill>
                  <a:srgbClr val="FF0000"/>
                </a:solidFill>
              </a:rPr>
              <a:t>把它的</a:t>
            </a:r>
            <a:r>
              <a:rPr lang="en-US" altLang="zh-CN" sz="2400" dirty="0" smtClean="0">
                <a:solidFill>
                  <a:srgbClr val="FF0000"/>
                </a:solidFill>
              </a:rPr>
              <a:t>A</a:t>
            </a:r>
            <a:r>
              <a:rPr lang="zh-CN" altLang="en-US" sz="2400" dirty="0" smtClean="0">
                <a:solidFill>
                  <a:srgbClr val="FF0000"/>
                </a:solidFill>
              </a:rPr>
              <a:t>改成</a:t>
            </a:r>
            <a:r>
              <a:rPr lang="en-US" altLang="zh-CN" sz="2400" dirty="0" smtClean="0">
                <a:solidFill>
                  <a:srgbClr val="FF0000"/>
                </a:solidFill>
              </a:rPr>
              <a:t>L</a:t>
            </a:r>
            <a:r>
              <a:rPr lang="zh-CN" altLang="en-US" sz="2400" dirty="0" smtClean="0">
                <a:solidFill>
                  <a:srgbClr val="FF0000"/>
                </a:solidFill>
              </a:rPr>
              <a:t>。这就是</a:t>
            </a:r>
            <a:r>
              <a:rPr lang="en-US" altLang="zh-CN" sz="2400" dirty="0" smtClean="0">
                <a:solidFill>
                  <a:srgbClr val="FF0000"/>
                </a:solidFill>
              </a:rPr>
              <a:t>9</a:t>
            </a:r>
            <a:r>
              <a:rPr lang="zh-CN" altLang="en-US" sz="2400" dirty="0" smtClean="0">
                <a:solidFill>
                  <a:srgbClr val="FF0000"/>
                </a:solidFill>
              </a:rPr>
              <a:t>个探测器在这一分钟内的计数。</a:t>
            </a:r>
            <a:r>
              <a:rPr lang="zh-CN" altLang="en-US" sz="2400" dirty="0" smtClean="0"/>
              <a:t/>
            </a:r>
            <a:br>
              <a:rPr lang="zh-CN" altLang="en-US" sz="2400" dirty="0" smtClean="0"/>
            </a:br>
            <a:endParaRPr lang="zh-CN" altLang="en-US" sz="2400" dirty="0">
              <a:solidFill>
                <a:srgbClr val="FF0000"/>
              </a:solidFill>
              <a:latin typeface="楷体" pitchFamily="49" charset="-122"/>
              <a:ea typeface="楷体" pitchFamily="49" charset="-122"/>
            </a:endParaRPr>
          </a:p>
        </p:txBody>
      </p:sp>
      <p:pic>
        <p:nvPicPr>
          <p:cNvPr id="29698" name="Picture 2"/>
          <p:cNvPicPr>
            <a:picLocks noGrp="1" noChangeAspect="1" noChangeArrowheads="1"/>
          </p:cNvPicPr>
          <p:nvPr>
            <p:ph idx="1"/>
          </p:nvPr>
        </p:nvPicPr>
        <p:blipFill>
          <a:blip r:embed="rId2"/>
          <a:srcRect/>
          <a:stretch>
            <a:fillRect/>
          </a:stretch>
        </p:blipFill>
        <p:spPr bwMode="auto">
          <a:xfrm>
            <a:off x="88604" y="1214422"/>
            <a:ext cx="9084830" cy="54292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417638"/>
          </a:xfrm>
        </p:spPr>
        <p:txBody>
          <a:bodyPr/>
          <a:lstStyle/>
          <a:p>
            <a:r>
              <a:rPr lang="zh-CN" altLang="en-US" sz="2400" dirty="0" smtClean="0">
                <a:solidFill>
                  <a:srgbClr val="FF0000"/>
                </a:solidFill>
                <a:latin typeface="楷体" pitchFamily="49" charset="-122"/>
                <a:ea typeface="楷体" pitchFamily="49" charset="-122"/>
              </a:rPr>
              <a:t>第二步：</a:t>
            </a:r>
            <a:r>
              <a:rPr lang="en-US" altLang="zh-CN" sz="2400" dirty="0" smtClean="0">
                <a:solidFill>
                  <a:srgbClr val="FF0000"/>
                </a:solidFill>
                <a:latin typeface="楷体" pitchFamily="49" charset="-122"/>
                <a:ea typeface="楷体" pitchFamily="49" charset="-122"/>
              </a:rPr>
              <a:t>【1】</a:t>
            </a:r>
            <a:r>
              <a:rPr lang="zh-CN" altLang="en-US" sz="2400" dirty="0" smtClean="0">
                <a:solidFill>
                  <a:srgbClr val="FF0000"/>
                </a:solidFill>
                <a:latin typeface="楷体" pitchFamily="49" charset="-122"/>
                <a:ea typeface="楷体" pitchFamily="49" charset="-122"/>
              </a:rPr>
              <a:t>鼠标左键点击</a:t>
            </a:r>
            <a:r>
              <a:rPr lang="en-US" altLang="zh-CN" sz="2400" dirty="0" smtClean="0">
                <a:solidFill>
                  <a:srgbClr val="FF0000"/>
                </a:solidFill>
                <a:latin typeface="楷体" pitchFamily="49" charset="-122"/>
                <a:ea typeface="楷体" pitchFamily="49" charset="-122"/>
              </a:rPr>
              <a:t>U3</a:t>
            </a:r>
            <a:r>
              <a:rPr lang="zh-CN" altLang="en-US" sz="2400" dirty="0" smtClean="0">
                <a:solidFill>
                  <a:srgbClr val="FF0000"/>
                </a:solidFill>
                <a:latin typeface="楷体" pitchFamily="49" charset="-122"/>
                <a:ea typeface="楷体" pitchFamily="49" charset="-122"/>
              </a:rPr>
              <a:t>位置，</a:t>
            </a:r>
            <a:r>
              <a:rPr lang="en-US" altLang="zh-CN" sz="2400" dirty="0" smtClean="0">
                <a:solidFill>
                  <a:srgbClr val="FF0000"/>
                </a:solidFill>
                <a:latin typeface="楷体" pitchFamily="49" charset="-122"/>
                <a:ea typeface="楷体" pitchFamily="49" charset="-122"/>
              </a:rPr>
              <a:t>【2】</a:t>
            </a:r>
            <a:r>
              <a:rPr lang="zh-CN" altLang="en-US" sz="2400" dirty="0" smtClean="0">
                <a:solidFill>
                  <a:srgbClr val="FF0000"/>
                </a:solidFill>
                <a:latin typeface="楷体" pitchFamily="49" charset="-122"/>
                <a:ea typeface="楷体" pitchFamily="49" charset="-122"/>
              </a:rPr>
              <a:t>复制（按键盘的</a:t>
            </a:r>
            <a:r>
              <a:rPr lang="en-US" altLang="zh-CN" sz="2400" dirty="0" smtClean="0">
                <a:solidFill>
                  <a:srgbClr val="FF0000"/>
                </a:solidFill>
                <a:latin typeface="楷体" pitchFamily="49" charset="-122"/>
                <a:ea typeface="楷体" pitchFamily="49" charset="-122"/>
              </a:rPr>
              <a:t>Ctrl C</a:t>
            </a:r>
            <a:r>
              <a:rPr lang="zh-CN" altLang="en-US" sz="2400" dirty="0" smtClean="0">
                <a:solidFill>
                  <a:srgbClr val="FF0000"/>
                </a:solidFill>
                <a:latin typeface="楷体" pitchFamily="49" charset="-122"/>
                <a:ea typeface="楷体" pitchFamily="49" charset="-122"/>
              </a:rPr>
              <a:t>）</a:t>
            </a:r>
            <a:r>
              <a:rPr lang="en-US" altLang="zh-CN" sz="2400" dirty="0" smtClean="0">
                <a:solidFill>
                  <a:srgbClr val="FF0000"/>
                </a:solidFill>
                <a:latin typeface="楷体" pitchFamily="49" charset="-122"/>
                <a:ea typeface="楷体" pitchFamily="49" charset="-122"/>
              </a:rPr>
              <a:t>【3】</a:t>
            </a:r>
            <a:r>
              <a:rPr lang="zh-CN" altLang="en-US" sz="2400" dirty="0" smtClean="0">
                <a:solidFill>
                  <a:srgbClr val="FF0000"/>
                </a:solidFill>
                <a:latin typeface="楷体" pitchFamily="49" charset="-122"/>
                <a:ea typeface="楷体" pitchFamily="49" charset="-122"/>
              </a:rPr>
              <a:t>黏贴到</a:t>
            </a:r>
            <a:r>
              <a:rPr lang="en-US" altLang="zh-CN" sz="2400" dirty="0" smtClean="0">
                <a:solidFill>
                  <a:srgbClr val="FF0000"/>
                </a:solidFill>
                <a:latin typeface="楷体" pitchFamily="49" charset="-122"/>
                <a:ea typeface="楷体" pitchFamily="49" charset="-122"/>
              </a:rPr>
              <a:t>U3</a:t>
            </a:r>
            <a:r>
              <a:rPr lang="zh-CN" altLang="en-US" sz="2400" dirty="0" smtClean="0">
                <a:solidFill>
                  <a:srgbClr val="FF0000"/>
                </a:solidFill>
                <a:latin typeface="楷体" pitchFamily="49" charset="-122"/>
                <a:ea typeface="楷体" pitchFamily="49" charset="-122"/>
              </a:rPr>
              <a:t>到</a:t>
            </a:r>
            <a:r>
              <a:rPr lang="en-US" altLang="zh-CN" sz="2400" dirty="0" smtClean="0">
                <a:solidFill>
                  <a:srgbClr val="FF0000"/>
                </a:solidFill>
                <a:latin typeface="楷体" pitchFamily="49" charset="-122"/>
                <a:ea typeface="楷体" pitchFamily="49" charset="-122"/>
              </a:rPr>
              <a:t>U1442</a:t>
            </a:r>
            <a:r>
              <a:rPr lang="zh-CN" altLang="en-US" sz="2400" dirty="0" smtClean="0">
                <a:solidFill>
                  <a:srgbClr val="FF0000"/>
                </a:solidFill>
                <a:latin typeface="楷体" pitchFamily="49" charset="-122"/>
                <a:ea typeface="楷体" pitchFamily="49" charset="-122"/>
              </a:rPr>
              <a:t>（鼠标按住</a:t>
            </a:r>
            <a:r>
              <a:rPr lang="en-US" altLang="zh-CN" sz="2400" dirty="0" smtClean="0">
                <a:solidFill>
                  <a:srgbClr val="FF0000"/>
                </a:solidFill>
                <a:latin typeface="楷体" pitchFamily="49" charset="-122"/>
                <a:ea typeface="楷体" pitchFamily="49" charset="-122"/>
              </a:rPr>
              <a:t>U4</a:t>
            </a:r>
            <a:r>
              <a:rPr lang="zh-CN" altLang="en-US" sz="2400" dirty="0" smtClean="0">
                <a:solidFill>
                  <a:srgbClr val="FF0000"/>
                </a:solidFill>
                <a:latin typeface="楷体" pitchFamily="49" charset="-122"/>
                <a:ea typeface="楷体" pitchFamily="49" charset="-122"/>
              </a:rPr>
              <a:t>不松手向下拖至</a:t>
            </a:r>
            <a:r>
              <a:rPr lang="en-US" altLang="zh-CN" sz="2400" dirty="0" smtClean="0">
                <a:solidFill>
                  <a:srgbClr val="FF0000"/>
                </a:solidFill>
                <a:latin typeface="楷体" pitchFamily="49" charset="-122"/>
                <a:ea typeface="楷体" pitchFamily="49" charset="-122"/>
              </a:rPr>
              <a:t>U1442</a:t>
            </a:r>
            <a:r>
              <a:rPr lang="zh-CN" altLang="en-US" sz="2400" dirty="0" smtClean="0">
                <a:solidFill>
                  <a:srgbClr val="FF0000"/>
                </a:solidFill>
                <a:latin typeface="楷体" pitchFamily="49" charset="-122"/>
                <a:ea typeface="楷体" pitchFamily="49" charset="-122"/>
              </a:rPr>
              <a:t>，按键盘的</a:t>
            </a:r>
            <a:r>
              <a:rPr lang="en-US" altLang="zh-CN" sz="2400" dirty="0" smtClean="0">
                <a:solidFill>
                  <a:srgbClr val="FF0000"/>
                </a:solidFill>
                <a:latin typeface="楷体" pitchFamily="49" charset="-122"/>
                <a:ea typeface="楷体" pitchFamily="49" charset="-122"/>
              </a:rPr>
              <a:t>Ctrl V,</a:t>
            </a:r>
            <a:r>
              <a:rPr lang="zh-CN" altLang="en-US" sz="2400" dirty="0" smtClean="0">
                <a:solidFill>
                  <a:srgbClr val="FF0000"/>
                </a:solidFill>
                <a:latin typeface="楷体" pitchFamily="49" charset="-122"/>
                <a:ea typeface="楷体" pitchFamily="49" charset="-122"/>
              </a:rPr>
              <a:t>即黏贴；然后按回车键），这样在</a:t>
            </a:r>
            <a:r>
              <a:rPr lang="en-US" altLang="zh-CN" sz="2400" dirty="0" smtClean="0">
                <a:solidFill>
                  <a:srgbClr val="FF0000"/>
                </a:solidFill>
                <a:latin typeface="楷体" pitchFamily="49" charset="-122"/>
                <a:ea typeface="楷体" pitchFamily="49" charset="-122"/>
              </a:rPr>
              <a:t>U</a:t>
            </a:r>
            <a:r>
              <a:rPr lang="zh-CN" altLang="en-US" sz="2400" dirty="0" smtClean="0">
                <a:solidFill>
                  <a:srgbClr val="FF0000"/>
                </a:solidFill>
                <a:latin typeface="楷体" pitchFamily="49" charset="-122"/>
                <a:ea typeface="楷体" pitchFamily="49" charset="-122"/>
              </a:rPr>
              <a:t>列就得到了全天每分钟的计数。</a:t>
            </a:r>
            <a:endParaRPr lang="zh-CN" altLang="en-US" sz="2400" dirty="0"/>
          </a:p>
        </p:txBody>
      </p:sp>
      <p:pic>
        <p:nvPicPr>
          <p:cNvPr id="30722" name="Picture 2"/>
          <p:cNvPicPr>
            <a:picLocks noGrp="1" noChangeAspect="1" noChangeArrowheads="1"/>
          </p:cNvPicPr>
          <p:nvPr>
            <p:ph idx="1"/>
          </p:nvPr>
        </p:nvPicPr>
        <p:blipFill>
          <a:blip r:embed="rId2"/>
          <a:srcRect/>
          <a:stretch>
            <a:fillRect/>
          </a:stretch>
        </p:blipFill>
        <p:spPr bwMode="auto">
          <a:xfrm>
            <a:off x="71331" y="1571612"/>
            <a:ext cx="9096347" cy="528638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dirty="0" smtClean="0">
                <a:solidFill>
                  <a:srgbClr val="FF0000"/>
                </a:solidFill>
                <a:latin typeface="楷体" pitchFamily="49" charset="-122"/>
                <a:ea typeface="楷体" pitchFamily="49" charset="-122"/>
              </a:rPr>
              <a:t>第三步：</a:t>
            </a:r>
            <a:r>
              <a:rPr lang="en-US" altLang="zh-CN" sz="2400" dirty="0" smtClean="0">
                <a:solidFill>
                  <a:srgbClr val="FF0000"/>
                </a:solidFill>
                <a:latin typeface="楷体" pitchFamily="49" charset="-122"/>
                <a:ea typeface="楷体" pitchFamily="49" charset="-122"/>
              </a:rPr>
              <a:t>【1】</a:t>
            </a:r>
            <a:r>
              <a:rPr lang="zh-CN" altLang="en-US" sz="2400" dirty="0" smtClean="0">
                <a:solidFill>
                  <a:srgbClr val="FF0000"/>
                </a:solidFill>
                <a:latin typeface="楷体" pitchFamily="49" charset="-122"/>
                <a:ea typeface="楷体" pitchFamily="49" charset="-122"/>
              </a:rPr>
              <a:t>鼠标左键点击</a:t>
            </a:r>
            <a:r>
              <a:rPr lang="en-US" altLang="zh-CN" sz="2400" dirty="0" smtClean="0">
                <a:solidFill>
                  <a:srgbClr val="FF0000"/>
                </a:solidFill>
                <a:latin typeface="楷体" pitchFamily="49" charset="-122"/>
                <a:ea typeface="楷体" pitchFamily="49" charset="-122"/>
              </a:rPr>
              <a:t>U1443</a:t>
            </a:r>
            <a:r>
              <a:rPr lang="zh-CN" altLang="en-US" sz="2400" dirty="0" smtClean="0">
                <a:solidFill>
                  <a:srgbClr val="FF0000"/>
                </a:solidFill>
                <a:latin typeface="楷体" pitchFamily="49" charset="-122"/>
                <a:ea typeface="楷体" pitchFamily="49" charset="-122"/>
              </a:rPr>
              <a:t>位置，</a:t>
            </a:r>
            <a:r>
              <a:rPr lang="en-US" altLang="zh-CN" sz="2400" dirty="0" smtClean="0">
                <a:solidFill>
                  <a:srgbClr val="FF0000"/>
                </a:solidFill>
                <a:latin typeface="楷体" pitchFamily="49" charset="-122"/>
                <a:ea typeface="楷体" pitchFamily="49" charset="-122"/>
              </a:rPr>
              <a:t>【2】</a:t>
            </a:r>
            <a:r>
              <a:rPr lang="zh-CN" altLang="en-US" sz="2400" dirty="0" smtClean="0">
                <a:solidFill>
                  <a:srgbClr val="FF0000"/>
                </a:solidFill>
                <a:latin typeface="楷体" pitchFamily="49" charset="-122"/>
                <a:ea typeface="楷体" pitchFamily="49" charset="-122"/>
              </a:rPr>
              <a:t>点击右上角的</a:t>
            </a:r>
            <a:r>
              <a:rPr lang="en-US" sz="2400" dirty="0" smtClean="0">
                <a:solidFill>
                  <a:srgbClr val="FF0000"/>
                </a:solidFill>
              </a:rPr>
              <a:t>∑</a:t>
            </a:r>
            <a:r>
              <a:rPr lang="zh-CN" altLang="en-US" sz="2400" dirty="0" smtClean="0">
                <a:solidFill>
                  <a:srgbClr val="FF0000"/>
                </a:solidFill>
              </a:rPr>
              <a:t>图标，会弹出</a:t>
            </a:r>
            <a:r>
              <a:rPr lang="en-US" altLang="zh-CN" sz="2400" dirty="0" smtClean="0">
                <a:solidFill>
                  <a:srgbClr val="FF0000"/>
                </a:solidFill>
              </a:rPr>
              <a:t>=SUM(U3:U1442),</a:t>
            </a:r>
            <a:r>
              <a:rPr lang="zh-CN" altLang="en-US" sz="2400" dirty="0" smtClean="0">
                <a:solidFill>
                  <a:srgbClr val="FF0000"/>
                </a:solidFill>
                <a:latin typeface="楷体" pitchFamily="49" charset="-122"/>
                <a:ea typeface="楷体" pitchFamily="49" charset="-122"/>
              </a:rPr>
              <a:t> ；然后按回车键。这样在</a:t>
            </a:r>
            <a:r>
              <a:rPr lang="en-US" altLang="zh-CN" sz="2400" dirty="0" smtClean="0">
                <a:solidFill>
                  <a:srgbClr val="FF0000"/>
                </a:solidFill>
                <a:latin typeface="楷体" pitchFamily="49" charset="-122"/>
                <a:ea typeface="楷体" pitchFamily="49" charset="-122"/>
              </a:rPr>
              <a:t>U1443</a:t>
            </a:r>
            <a:r>
              <a:rPr lang="zh-CN" altLang="en-US" sz="2400" dirty="0" smtClean="0">
                <a:solidFill>
                  <a:srgbClr val="FF0000"/>
                </a:solidFill>
                <a:latin typeface="楷体" pitchFamily="49" charset="-122"/>
                <a:ea typeface="楷体" pitchFamily="49" charset="-122"/>
              </a:rPr>
              <a:t>位置就得到了全天的总计数</a:t>
            </a:r>
            <a:r>
              <a:rPr lang="en-US" altLang="zh-CN" sz="2400" dirty="0" smtClean="0">
                <a:solidFill>
                  <a:srgbClr val="FF0000"/>
                </a:solidFill>
                <a:latin typeface="楷体" pitchFamily="49" charset="-122"/>
                <a:ea typeface="楷体" pitchFamily="49" charset="-122"/>
              </a:rPr>
              <a:t>N=70244712</a:t>
            </a:r>
            <a:r>
              <a:rPr lang="zh-CN" altLang="en-US" sz="2400" dirty="0" smtClean="0">
                <a:solidFill>
                  <a:srgbClr val="FF0000"/>
                </a:solidFill>
                <a:latin typeface="楷体" pitchFamily="49" charset="-122"/>
                <a:ea typeface="楷体" pitchFamily="49" charset="-122"/>
              </a:rPr>
              <a:t>。</a:t>
            </a:r>
            <a:endParaRPr lang="zh-CN" altLang="en-US" sz="2400" dirty="0"/>
          </a:p>
        </p:txBody>
      </p:sp>
      <p:pic>
        <p:nvPicPr>
          <p:cNvPr id="31746" name="Picture 2"/>
          <p:cNvPicPr>
            <a:picLocks noGrp="1" noChangeAspect="1" noChangeArrowheads="1"/>
          </p:cNvPicPr>
          <p:nvPr>
            <p:ph idx="1"/>
          </p:nvPr>
        </p:nvPicPr>
        <p:blipFill>
          <a:blip r:embed="rId2"/>
          <a:srcRect/>
          <a:stretch>
            <a:fillRect/>
          </a:stretch>
        </p:blipFill>
        <p:spPr bwMode="auto">
          <a:xfrm>
            <a:off x="97087" y="1428736"/>
            <a:ext cx="9021685" cy="528641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00108"/>
          </a:xfrm>
        </p:spPr>
        <p:txBody>
          <a:bodyPr/>
          <a:lstStyle/>
          <a:p>
            <a:r>
              <a:rPr lang="zh-CN" altLang="en-US" dirty="0" smtClean="0">
                <a:solidFill>
                  <a:srgbClr val="FF0000"/>
                </a:solidFill>
                <a:latin typeface="隶书" pitchFamily="49" charset="-122"/>
                <a:ea typeface="隶书" pitchFamily="49" charset="-122"/>
              </a:rPr>
              <a:t>第四步：计算</a:t>
            </a:r>
            <a:r>
              <a:rPr lang="en-US" altLang="zh-CN" dirty="0" smtClean="0">
                <a:solidFill>
                  <a:srgbClr val="FF0000"/>
                </a:solidFill>
                <a:latin typeface="隶书" pitchFamily="49" charset="-122"/>
                <a:ea typeface="隶书" pitchFamily="49" charset="-122"/>
              </a:rPr>
              <a:t>μ</a:t>
            </a:r>
            <a:r>
              <a:rPr lang="zh-CN" altLang="en-US" dirty="0" smtClean="0">
                <a:solidFill>
                  <a:srgbClr val="FF0000"/>
                </a:solidFill>
                <a:latin typeface="隶书" pitchFamily="49" charset="-122"/>
                <a:ea typeface="隶书" pitchFamily="49" charset="-122"/>
              </a:rPr>
              <a:t>子强度</a:t>
            </a:r>
            <a:endParaRPr lang="zh-CN" altLang="en-US" dirty="0">
              <a:solidFill>
                <a:srgbClr val="FF0000"/>
              </a:solidFill>
              <a:latin typeface="隶书" pitchFamily="49" charset="-122"/>
              <a:ea typeface="隶书" pitchFamily="49" charset="-122"/>
            </a:endParaRPr>
          </a:p>
        </p:txBody>
      </p:sp>
      <p:sp>
        <p:nvSpPr>
          <p:cNvPr id="3" name="内容占位符 2"/>
          <p:cNvSpPr>
            <a:spLocks noGrp="1"/>
          </p:cNvSpPr>
          <p:nvPr>
            <p:ph idx="1"/>
          </p:nvPr>
        </p:nvSpPr>
        <p:spPr>
          <a:xfrm>
            <a:off x="142844" y="1071546"/>
            <a:ext cx="8858312" cy="5054617"/>
          </a:xfrm>
        </p:spPr>
        <p:txBody>
          <a:bodyPr/>
          <a:lstStyle/>
          <a:p>
            <a:r>
              <a:rPr lang="el-GR" altLang="zh-CN" dirty="0" smtClean="0">
                <a:latin typeface="楷体" pitchFamily="49" charset="-122"/>
                <a:ea typeface="楷体" pitchFamily="49" charset="-122"/>
              </a:rPr>
              <a:t>μ</a:t>
            </a:r>
            <a:r>
              <a:rPr lang="zh-CN" altLang="en-US" dirty="0" smtClean="0">
                <a:latin typeface="楷体" pitchFamily="49" charset="-122"/>
                <a:ea typeface="楷体" pitchFamily="49" charset="-122"/>
              </a:rPr>
              <a:t>子强度的定义是探测器单位面积上单位时间内测量到的</a:t>
            </a:r>
            <a:r>
              <a:rPr lang="el-GR" altLang="zh-CN" dirty="0" smtClean="0">
                <a:latin typeface="楷体" pitchFamily="49" charset="-122"/>
                <a:ea typeface="楷体" pitchFamily="49" charset="-122"/>
              </a:rPr>
              <a:t>μ</a:t>
            </a:r>
            <a:r>
              <a:rPr lang="zh-CN" altLang="en-US" dirty="0" smtClean="0">
                <a:latin typeface="楷体" pitchFamily="49" charset="-122"/>
                <a:ea typeface="楷体" pitchFamily="49" charset="-122"/>
              </a:rPr>
              <a:t>子计数；</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我们的每个探测器面积是</a:t>
            </a:r>
            <a:r>
              <a:rPr lang="en-US" altLang="zh-CN" dirty="0" smtClean="0">
                <a:latin typeface="楷体" pitchFamily="49" charset="-122"/>
                <a:ea typeface="楷体" pitchFamily="49" charset="-122"/>
              </a:rPr>
              <a:t>0.5</a:t>
            </a:r>
            <a:r>
              <a:rPr lang="zh-CN" altLang="en-US" dirty="0" smtClean="0">
                <a:latin typeface="楷体" pitchFamily="49" charset="-122"/>
                <a:ea typeface="楷体" pitchFamily="49" charset="-122"/>
              </a:rPr>
              <a:t>平方米，</a:t>
            </a:r>
            <a:r>
              <a:rPr lang="en-US" altLang="zh-CN" dirty="0" smtClean="0">
                <a:latin typeface="楷体" pitchFamily="49" charset="-122"/>
                <a:ea typeface="楷体" pitchFamily="49" charset="-122"/>
              </a:rPr>
              <a:t>9</a:t>
            </a:r>
            <a:r>
              <a:rPr lang="zh-CN" altLang="en-US" dirty="0" smtClean="0">
                <a:latin typeface="楷体" pitchFamily="49" charset="-122"/>
                <a:ea typeface="楷体" pitchFamily="49" charset="-122"/>
              </a:rPr>
              <a:t>个探测器的总面积是</a:t>
            </a:r>
            <a:r>
              <a:rPr lang="en-US" altLang="zh-CN" dirty="0" smtClean="0">
                <a:latin typeface="楷体" pitchFamily="49" charset="-122"/>
                <a:ea typeface="楷体" pitchFamily="49" charset="-122"/>
              </a:rPr>
              <a:t>4.5</a:t>
            </a:r>
            <a:r>
              <a:rPr lang="zh-CN" altLang="en-US" dirty="0" smtClean="0">
                <a:latin typeface="楷体" pitchFamily="49" charset="-122"/>
                <a:ea typeface="楷体" pitchFamily="49" charset="-122"/>
              </a:rPr>
              <a:t>平方米。</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把全天的总计数</a:t>
            </a:r>
            <a:r>
              <a:rPr lang="en-US" altLang="zh-CN" dirty="0" smtClean="0">
                <a:latin typeface="楷体" pitchFamily="49" charset="-122"/>
                <a:ea typeface="楷体" pitchFamily="49" charset="-122"/>
              </a:rPr>
              <a:t>N=70244712</a:t>
            </a:r>
            <a:r>
              <a:rPr lang="zh-CN" altLang="en-US" dirty="0" smtClean="0">
                <a:latin typeface="楷体" pitchFamily="49" charset="-122"/>
                <a:ea typeface="楷体" pitchFamily="49" charset="-122"/>
              </a:rPr>
              <a:t>，除以</a:t>
            </a:r>
            <a:r>
              <a:rPr lang="en-US" altLang="zh-CN" dirty="0" smtClean="0">
                <a:latin typeface="楷体" pitchFamily="49" charset="-122"/>
                <a:ea typeface="楷体" pitchFamily="49" charset="-122"/>
              </a:rPr>
              <a:t>4.5</a:t>
            </a:r>
            <a:r>
              <a:rPr lang="zh-CN" altLang="en-US" dirty="0" smtClean="0">
                <a:latin typeface="楷体" pitchFamily="49" charset="-122"/>
                <a:ea typeface="楷体" pitchFamily="49" charset="-122"/>
              </a:rPr>
              <a:t>；就得出这一天的</a:t>
            </a:r>
            <a:r>
              <a:rPr lang="el-GR" altLang="zh-CN" dirty="0" smtClean="0">
                <a:latin typeface="楷体" pitchFamily="49" charset="-122"/>
                <a:ea typeface="楷体" pitchFamily="49" charset="-122"/>
              </a:rPr>
              <a:t>μ</a:t>
            </a:r>
            <a:r>
              <a:rPr lang="zh-CN" altLang="en-US" dirty="0" smtClean="0">
                <a:latin typeface="楷体" pitchFamily="49" charset="-122"/>
                <a:ea typeface="楷体" pitchFamily="49" charset="-122"/>
              </a:rPr>
              <a:t>子强度</a:t>
            </a:r>
            <a:r>
              <a:rPr lang="en-US" altLang="zh-CN" dirty="0" smtClean="0">
                <a:latin typeface="楷体" pitchFamily="49" charset="-122"/>
                <a:ea typeface="楷体" pitchFamily="49" charset="-122"/>
              </a:rPr>
              <a:t>n=15609936</a:t>
            </a:r>
            <a:r>
              <a:rPr lang="zh-CN" altLang="en-US" dirty="0" smtClean="0">
                <a:latin typeface="楷体" pitchFamily="49" charset="-122"/>
                <a:ea typeface="楷体" pitchFamily="49" charset="-122"/>
              </a:rPr>
              <a:t>。</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如果把</a:t>
            </a:r>
            <a:r>
              <a:rPr lang="en-US" altLang="zh-CN" dirty="0" smtClean="0">
                <a:latin typeface="楷体" pitchFamily="49" charset="-122"/>
                <a:ea typeface="楷体" pitchFamily="49" charset="-122"/>
              </a:rPr>
              <a:t>2</a:t>
            </a:r>
            <a:r>
              <a:rPr lang="zh-CN" altLang="en-US" dirty="0" smtClean="0">
                <a:latin typeface="楷体" pitchFamily="49" charset="-122"/>
                <a:ea typeface="楷体" pitchFamily="49" charset="-122"/>
              </a:rPr>
              <a:t>月</a:t>
            </a:r>
            <a:r>
              <a:rPr lang="en-US" altLang="zh-CN" dirty="0" smtClean="0">
                <a:latin typeface="楷体" pitchFamily="49" charset="-122"/>
                <a:ea typeface="楷体" pitchFamily="49" charset="-122"/>
              </a:rPr>
              <a:t>13</a:t>
            </a:r>
            <a:r>
              <a:rPr lang="zh-CN" altLang="en-US" dirty="0" smtClean="0">
                <a:latin typeface="楷体" pitchFamily="49" charset="-122"/>
                <a:ea typeface="楷体" pitchFamily="49" charset="-122"/>
              </a:rPr>
              <a:t>日以来每天的</a:t>
            </a:r>
            <a:r>
              <a:rPr lang="el-GR" altLang="zh-CN" dirty="0" smtClean="0">
                <a:latin typeface="楷体" pitchFamily="49" charset="-122"/>
                <a:ea typeface="楷体" pitchFamily="49" charset="-122"/>
              </a:rPr>
              <a:t>μ</a:t>
            </a:r>
            <a:r>
              <a:rPr lang="zh-CN" altLang="en-US" dirty="0" smtClean="0">
                <a:latin typeface="楷体" pitchFamily="49" charset="-122"/>
                <a:ea typeface="楷体" pitchFamily="49" charset="-122"/>
              </a:rPr>
              <a:t>子强度作为纵坐标，日期作为横坐标，就可以做出一个多天</a:t>
            </a:r>
            <a:r>
              <a:rPr lang="el-GR" altLang="zh-CN" dirty="0" smtClean="0">
                <a:latin typeface="楷体" pitchFamily="49" charset="-122"/>
                <a:ea typeface="楷体" pitchFamily="49" charset="-122"/>
              </a:rPr>
              <a:t>μ</a:t>
            </a:r>
            <a:r>
              <a:rPr lang="zh-CN" altLang="en-US" dirty="0" smtClean="0">
                <a:latin typeface="楷体" pitchFamily="49" charset="-122"/>
                <a:ea typeface="楷体" pitchFamily="49" charset="-122"/>
              </a:rPr>
              <a:t>子强度的点示图，</a:t>
            </a:r>
            <a:r>
              <a:rPr lang="en-US" altLang="zh-CN" dirty="0" smtClean="0">
                <a:latin typeface="楷体" pitchFamily="49" charset="-122"/>
                <a:ea typeface="楷体" pitchFamily="49" charset="-122"/>
              </a:rPr>
              <a:t>PLOT</a:t>
            </a:r>
            <a:r>
              <a:rPr lang="zh-CN" altLang="en-US" smtClean="0">
                <a:latin typeface="楷体" pitchFamily="49" charset="-122"/>
                <a:ea typeface="楷体" pitchFamily="49" charset="-122"/>
              </a:rPr>
              <a:t>。</a:t>
            </a:r>
            <a:endParaRPr lang="zh-CN" altLang="en-US" dirty="0">
              <a:latin typeface="楷体" pitchFamily="49" charset="-122"/>
              <a:ea typeface="楷体"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1500174"/>
            <a:ext cx="9001156" cy="4071966"/>
          </a:xfrm>
        </p:spPr>
        <p:txBody>
          <a:bodyPr/>
          <a:lstStyle/>
          <a:p>
            <a:r>
              <a:rPr lang="zh-CN" altLang="en-US" sz="9600" dirty="0" smtClean="0">
                <a:solidFill>
                  <a:srgbClr val="FF0000"/>
                </a:solidFill>
                <a:latin typeface="隶书" pitchFamily="49" charset="-122"/>
                <a:ea typeface="隶书" pitchFamily="49" charset="-122"/>
              </a:rPr>
              <a:t>谢谢各位听众！</a:t>
            </a:r>
            <a:r>
              <a:rPr lang="en-US" altLang="zh-CN" sz="9600" dirty="0" smtClean="0">
                <a:solidFill>
                  <a:srgbClr val="FF0000"/>
                </a:solidFill>
                <a:latin typeface="隶书" pitchFamily="49" charset="-122"/>
                <a:ea typeface="隶书" pitchFamily="49" charset="-122"/>
              </a:rPr>
              <a:t/>
            </a:r>
            <a:br>
              <a:rPr lang="en-US" altLang="zh-CN" sz="9600" dirty="0" smtClean="0">
                <a:solidFill>
                  <a:srgbClr val="FF0000"/>
                </a:solidFill>
                <a:latin typeface="隶书" pitchFamily="49" charset="-122"/>
                <a:ea typeface="隶书" pitchFamily="49" charset="-122"/>
              </a:rPr>
            </a:br>
            <a:r>
              <a:rPr lang="zh-CN" altLang="en-US" sz="9600" dirty="0" smtClean="0">
                <a:solidFill>
                  <a:srgbClr val="FF0000"/>
                </a:solidFill>
                <a:latin typeface="隶书" pitchFamily="49" charset="-122"/>
                <a:ea typeface="隶书" pitchFamily="49" charset="-122"/>
              </a:rPr>
              <a:t>欢迎提问</a:t>
            </a:r>
            <a:endParaRPr lang="zh-CN" altLang="en-US" sz="9600" dirty="0">
              <a:solidFill>
                <a:srgbClr val="FF0000"/>
              </a:solidFill>
              <a:latin typeface="隶书" pitchFamily="49" charset="-122"/>
              <a:ea typeface="隶书"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792088"/>
          </a:xfrm>
        </p:spPr>
        <p:txBody>
          <a:bodyPr>
            <a:noAutofit/>
          </a:bodyPr>
          <a:lstStyle/>
          <a:p>
            <a:r>
              <a:rPr lang="zh-CN" altLang="en-US" sz="6600" dirty="0" smtClean="0">
                <a:solidFill>
                  <a:srgbClr val="FF0000"/>
                </a:solidFill>
                <a:latin typeface="隶书" panose="02010509060101010101" pitchFamily="49" charset="-122"/>
                <a:ea typeface="隶书" panose="02010509060101010101" pitchFamily="49" charset="-122"/>
              </a:rPr>
              <a:t>什么是国际</a:t>
            </a:r>
            <a:r>
              <a:rPr lang="en-US" altLang="zh-CN" sz="6600" dirty="0" smtClean="0">
                <a:solidFill>
                  <a:srgbClr val="FF0000"/>
                </a:solidFill>
                <a:latin typeface="隶书" panose="02010509060101010101" pitchFamily="49" charset="-122"/>
                <a:ea typeface="隶书" panose="02010509060101010101" pitchFamily="49" charset="-122"/>
              </a:rPr>
              <a:t>μ</a:t>
            </a:r>
            <a:r>
              <a:rPr lang="zh-CN" altLang="en-US" sz="6600" dirty="0" smtClean="0">
                <a:solidFill>
                  <a:srgbClr val="FF0000"/>
                </a:solidFill>
                <a:latin typeface="隶书" panose="02010509060101010101" pitchFamily="49" charset="-122"/>
                <a:ea typeface="隶书" panose="02010509060101010101" pitchFamily="49" charset="-122"/>
              </a:rPr>
              <a:t>子周？</a:t>
            </a:r>
            <a:endParaRPr lang="zh-CN" altLang="en-US" sz="6600" dirty="0">
              <a:solidFill>
                <a:srgbClr val="FF0000"/>
              </a:solidFill>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107504" y="1124744"/>
            <a:ext cx="9036496" cy="5733256"/>
          </a:xfrm>
        </p:spPr>
        <p:txBody>
          <a:bodyPr>
            <a:normAutofit/>
          </a:bodyPr>
          <a:lstStyle/>
          <a:p>
            <a:r>
              <a:rPr lang="zh-CN" altLang="zh-CN" sz="2400" b="1" dirty="0">
                <a:latin typeface="华文楷体" panose="02010600040101010101" pitchFamily="2" charset="-122"/>
                <a:ea typeface="华文楷体" panose="02010600040101010101" pitchFamily="2" charset="-122"/>
              </a:rPr>
              <a:t>美国执行了</a:t>
            </a:r>
            <a:r>
              <a:rPr lang="en-US" altLang="zh-CN" sz="2400" b="1" dirty="0" err="1">
                <a:latin typeface="华文楷体" panose="02010600040101010101" pitchFamily="2" charset="-122"/>
                <a:ea typeface="华文楷体" panose="02010600040101010101" pitchFamily="2" charset="-122"/>
              </a:rPr>
              <a:t>QuarkNet</a:t>
            </a:r>
            <a:r>
              <a:rPr lang="zh-CN" altLang="zh-CN" sz="2400" b="1" dirty="0">
                <a:latin typeface="华文楷体" panose="02010600040101010101" pitchFamily="2" charset="-122"/>
                <a:ea typeface="华文楷体" panose="02010600040101010101" pitchFamily="2" charset="-122"/>
              </a:rPr>
              <a:t>项目（</a:t>
            </a:r>
            <a:r>
              <a:rPr lang="en-US" altLang="zh-CN" sz="2400" b="1" u="sng" dirty="0">
                <a:latin typeface="华文楷体" panose="02010600040101010101" pitchFamily="2" charset="-122"/>
                <a:ea typeface="华文楷体" panose="02010600040101010101" pitchFamily="2" charset="-122"/>
                <a:hlinkClick r:id="rId2"/>
              </a:rPr>
              <a:t>https://quarknet.org/</a:t>
            </a:r>
            <a:r>
              <a:rPr lang="zh-CN" altLang="zh-CN" sz="2400" b="1" dirty="0">
                <a:latin typeface="华文楷体" panose="02010600040101010101" pitchFamily="2" charset="-122"/>
                <a:ea typeface="华文楷体" panose="02010600040101010101" pitchFamily="2" charset="-122"/>
              </a:rPr>
              <a:t>）开展高中学生科学研究， 由美国国家科学基金会和美国能源部科学办公室的高能物理办公室资助，美国费米国家加速器实验室（</a:t>
            </a:r>
            <a:r>
              <a:rPr lang="en-US" altLang="zh-CN" sz="2400" b="1" dirty="0">
                <a:latin typeface="华文楷体" panose="02010600040101010101" pitchFamily="2" charset="-122"/>
                <a:ea typeface="华文楷体" panose="02010600040101010101" pitchFamily="2" charset="-122"/>
              </a:rPr>
              <a:t>Fermi National Accelerator Laboratory</a:t>
            </a:r>
            <a:r>
              <a:rPr lang="zh-CN" altLang="zh-CN" sz="2400" b="1" dirty="0">
                <a:latin typeface="华文楷体" panose="02010600040101010101" pitchFamily="2" charset="-122"/>
                <a:ea typeface="华文楷体" panose="02010600040101010101" pitchFamily="2" charset="-122"/>
              </a:rPr>
              <a:t>，简称</a:t>
            </a:r>
            <a:r>
              <a:rPr lang="en-US" altLang="zh-CN" sz="2400" b="1" dirty="0" err="1">
                <a:latin typeface="华文楷体" panose="02010600040101010101" pitchFamily="2" charset="-122"/>
                <a:ea typeface="华文楷体" panose="02010600040101010101" pitchFamily="2" charset="-122"/>
              </a:rPr>
              <a:t>Fermilab</a:t>
            </a:r>
            <a:r>
              <a:rPr lang="zh-CN" altLang="zh-CN" sz="2400" b="1" dirty="0">
                <a:latin typeface="华文楷体" panose="02010600040101010101" pitchFamily="2" charset="-122"/>
                <a:ea typeface="华文楷体" panose="02010600040101010101" pitchFamily="2" charset="-122"/>
              </a:rPr>
              <a:t>）和美国圣母大学（</a:t>
            </a:r>
            <a:r>
              <a:rPr lang="en-US" altLang="zh-CN" sz="2400" b="1" dirty="0">
                <a:latin typeface="华文楷体" panose="02010600040101010101" pitchFamily="2" charset="-122"/>
                <a:ea typeface="华文楷体" panose="02010600040101010101" pitchFamily="2" charset="-122"/>
              </a:rPr>
              <a:t>University of Notre Dame</a:t>
            </a:r>
            <a:r>
              <a:rPr lang="zh-CN" altLang="zh-CN" sz="2400" b="1" dirty="0">
                <a:latin typeface="华文楷体" panose="02010600040101010101" pitchFamily="2" charset="-122"/>
                <a:ea typeface="华文楷体" panose="02010600040101010101" pitchFamily="2" charset="-122"/>
              </a:rPr>
              <a:t>）帮助高中学生进行科学研究。它已经构成一个开放型世界中学宇宙线研究网络</a:t>
            </a:r>
            <a:r>
              <a:rPr lang="en-US" altLang="zh-CN" sz="2400" b="1" dirty="0">
                <a:latin typeface="华文楷体" panose="02010600040101010101" pitchFamily="2" charset="-122"/>
                <a:ea typeface="华文楷体" panose="02010600040101010101" pitchFamily="2" charset="-122"/>
              </a:rPr>
              <a:t>e-Lab</a:t>
            </a:r>
            <a:r>
              <a:rPr lang="zh-CN" altLang="zh-CN" sz="2400" b="1" dirty="0">
                <a:latin typeface="华文楷体" panose="02010600040101010101" pitchFamily="2" charset="-122"/>
                <a:ea typeface="华文楷体" panose="02010600040101010101" pitchFamily="2" charset="-122"/>
              </a:rPr>
              <a:t> ，分享中学宇宙线探测器阵列已采集的数据，交流研究方法和成果，直接参与到当代宇宙线研究的前沿。</a:t>
            </a:r>
          </a:p>
          <a:p>
            <a:r>
              <a:rPr lang="en-US" altLang="zh-CN" sz="2400" b="1" dirty="0">
                <a:latin typeface="华文楷体" panose="02010600040101010101" pitchFamily="2" charset="-122"/>
                <a:ea typeface="华文楷体" panose="02010600040101010101" pitchFamily="2" charset="-122"/>
              </a:rPr>
              <a:t>  </a:t>
            </a:r>
            <a:r>
              <a:rPr lang="en-US" altLang="zh-CN" sz="2400" b="1" dirty="0" err="1">
                <a:latin typeface="华文楷体" panose="02010600040101010101" pitchFamily="2" charset="-122"/>
                <a:ea typeface="华文楷体" panose="02010600040101010101" pitchFamily="2" charset="-122"/>
              </a:rPr>
              <a:t>QuarkNet</a:t>
            </a:r>
            <a:r>
              <a:rPr lang="zh-CN" altLang="en-US" sz="2400" b="1" dirty="0">
                <a:latin typeface="华文楷体" panose="02010600040101010101" pitchFamily="2" charset="-122"/>
                <a:ea typeface="华文楷体" panose="02010600040101010101" pitchFamily="2" charset="-122"/>
              </a:rPr>
              <a:t>和</a:t>
            </a:r>
            <a:r>
              <a:rPr lang="en-US" altLang="zh-CN" sz="2400" b="1" dirty="0">
                <a:latin typeface="华文楷体" panose="02010600040101010101" pitchFamily="2" charset="-122"/>
                <a:ea typeface="华文楷体" panose="02010600040101010101" pitchFamily="2" charset="-122"/>
              </a:rPr>
              <a:t>e-Lab</a:t>
            </a:r>
            <a:r>
              <a:rPr lang="zh-CN" altLang="en-US" sz="2400" b="1" dirty="0">
                <a:latin typeface="华文楷体" panose="02010600040101010101" pitchFamily="2" charset="-122"/>
                <a:ea typeface="华文楷体" panose="02010600040101010101" pitchFamily="2" charset="-122"/>
              </a:rPr>
              <a:t>合作，每年举行</a:t>
            </a:r>
            <a:r>
              <a:rPr lang="zh-CN" altLang="en-US" sz="2400" b="1" dirty="0" smtClean="0">
                <a:latin typeface="华文楷体" panose="02010600040101010101" pitchFamily="2" charset="-122"/>
                <a:ea typeface="华文楷体" panose="02010600040101010101" pitchFamily="2" charset="-122"/>
              </a:rPr>
              <a:t>“国际</a:t>
            </a:r>
            <a:r>
              <a:rPr lang="zh-CN" altLang="zh-CN" sz="2400" b="1" dirty="0" smtClean="0">
                <a:latin typeface="华文楷体" panose="02010600040101010101" pitchFamily="2" charset="-122"/>
                <a:ea typeface="华文楷体" panose="02010600040101010101" pitchFamily="2" charset="-122"/>
              </a:rPr>
              <a:t>μ</a:t>
            </a:r>
            <a:r>
              <a:rPr lang="zh-CN" altLang="en-US" sz="2400" b="1" dirty="0" smtClean="0">
                <a:latin typeface="华文楷体" panose="02010600040101010101" pitchFamily="2" charset="-122"/>
                <a:ea typeface="华文楷体" panose="02010600040101010101" pitchFamily="2" charset="-122"/>
              </a:rPr>
              <a:t>子周”</a:t>
            </a:r>
            <a:r>
              <a:rPr lang="en-US" altLang="zh-CN" sz="2400" b="1" dirty="0" smtClean="0">
                <a:latin typeface="华文楷体" panose="02010600040101010101" pitchFamily="2" charset="-122"/>
                <a:ea typeface="华文楷体" panose="02010600040101010101" pitchFamily="2" charset="-122"/>
              </a:rPr>
              <a:t>( International </a:t>
            </a:r>
            <a:r>
              <a:rPr lang="en-US" altLang="zh-CN" sz="2400" b="1" dirty="0" err="1">
                <a:latin typeface="华文楷体" panose="02010600040101010101" pitchFamily="2" charset="-122"/>
                <a:ea typeface="华文楷体" panose="02010600040101010101" pitchFamily="2" charset="-122"/>
              </a:rPr>
              <a:t>Muon</a:t>
            </a:r>
            <a:r>
              <a:rPr lang="en-US" altLang="zh-CN" sz="2400" b="1" dirty="0">
                <a:latin typeface="华文楷体" panose="02010600040101010101" pitchFamily="2" charset="-122"/>
                <a:ea typeface="华文楷体" panose="02010600040101010101" pitchFamily="2" charset="-122"/>
              </a:rPr>
              <a:t> Week</a:t>
            </a:r>
            <a:r>
              <a:rPr lang="zh-CN" altLang="en-US" sz="2400" b="1" dirty="0">
                <a:latin typeface="华文楷体" panose="02010600040101010101" pitchFamily="2" charset="-122"/>
                <a:ea typeface="华文楷体" panose="02010600040101010101" pitchFamily="2" charset="-122"/>
              </a:rPr>
              <a:t>）</a:t>
            </a:r>
            <a:endParaRPr lang="zh-CN" altLang="zh-CN" sz="2400" b="1" dirty="0">
              <a:latin typeface="华文楷体" panose="02010600040101010101" pitchFamily="2" charset="-122"/>
              <a:ea typeface="华文楷体" panose="02010600040101010101" pitchFamily="2" charset="-122"/>
            </a:endParaRPr>
          </a:p>
          <a:p>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301038" cy="1428728"/>
          </a:xfrm>
        </p:spPr>
        <p:txBody>
          <a:bodyPr/>
          <a:lstStyle/>
          <a:p>
            <a:r>
              <a:rPr lang="en-US" altLang="zh-CN" sz="6000" dirty="0" smtClean="0">
                <a:solidFill>
                  <a:srgbClr val="FF0000"/>
                </a:solidFill>
                <a:latin typeface="隶书" pitchFamily="49" charset="-122"/>
                <a:ea typeface="隶书" pitchFamily="49" charset="-122"/>
              </a:rPr>
              <a:t>2021</a:t>
            </a:r>
            <a:r>
              <a:rPr lang="zh-CN" altLang="en-US" sz="6000" dirty="0" smtClean="0">
                <a:solidFill>
                  <a:srgbClr val="FF0000"/>
                </a:solidFill>
                <a:latin typeface="隶书" pitchFamily="49" charset="-122"/>
                <a:ea typeface="隶书" pitchFamily="49" charset="-122"/>
              </a:rPr>
              <a:t>年参加国际</a:t>
            </a:r>
            <a:r>
              <a:rPr lang="en-US" altLang="zh-CN" sz="6000" dirty="0" smtClean="0">
                <a:solidFill>
                  <a:srgbClr val="FF0000"/>
                </a:solidFill>
                <a:latin typeface="隶书" pitchFamily="49" charset="-122"/>
                <a:ea typeface="隶书" pitchFamily="49" charset="-122"/>
              </a:rPr>
              <a:t>μ</a:t>
            </a:r>
            <a:r>
              <a:rPr lang="zh-CN" altLang="en-US" sz="6000" dirty="0" smtClean="0">
                <a:solidFill>
                  <a:srgbClr val="FF0000"/>
                </a:solidFill>
                <a:latin typeface="隶书" pitchFamily="49" charset="-122"/>
                <a:ea typeface="隶书" pitchFamily="49" charset="-122"/>
              </a:rPr>
              <a:t>子周学校的分佈图</a:t>
            </a:r>
            <a:endParaRPr lang="zh-CN" altLang="en-US" sz="6000" dirty="0">
              <a:solidFill>
                <a:srgbClr val="FF0000"/>
              </a:solidFill>
              <a:latin typeface="隶书" pitchFamily="49" charset="-122"/>
              <a:ea typeface="隶书" pitchFamily="49" charset="-122"/>
            </a:endParaRPr>
          </a:p>
        </p:txBody>
      </p:sp>
      <p:pic>
        <p:nvPicPr>
          <p:cNvPr id="25602" name="Picture 2" descr="C:\Users\Administrator\Downloads\2021年参加国际μ子周的学校分佈图.JPG"/>
          <p:cNvPicPr>
            <a:picLocks noGrp="1" noChangeAspect="1" noChangeArrowheads="1"/>
          </p:cNvPicPr>
          <p:nvPr>
            <p:ph idx="1"/>
          </p:nvPr>
        </p:nvPicPr>
        <p:blipFill>
          <a:blip r:embed="rId2"/>
          <a:srcRect/>
          <a:stretch>
            <a:fillRect/>
          </a:stretch>
        </p:blipFill>
        <p:spPr bwMode="auto">
          <a:xfrm>
            <a:off x="56223" y="1714488"/>
            <a:ext cx="9088819" cy="50006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44" y="0"/>
            <a:ext cx="8786874" cy="1071546"/>
          </a:xfrm>
        </p:spPr>
        <p:txBody>
          <a:bodyPr/>
          <a:lstStyle/>
          <a:p>
            <a:r>
              <a:rPr lang="zh-CN" altLang="en-US" sz="5400" dirty="0" smtClean="0">
                <a:solidFill>
                  <a:srgbClr val="FF0000"/>
                </a:solidFill>
                <a:latin typeface="隶书" pitchFamily="49" charset="-122"/>
                <a:ea typeface="隶书" pitchFamily="49" charset="-122"/>
              </a:rPr>
              <a:t>参加今年国际</a:t>
            </a:r>
            <a:r>
              <a:rPr lang="en-US" altLang="zh-CN" sz="5400" dirty="0" smtClean="0">
                <a:solidFill>
                  <a:srgbClr val="FF0000"/>
                </a:solidFill>
                <a:latin typeface="隶书" pitchFamily="49" charset="-122"/>
                <a:ea typeface="隶书" pitchFamily="49" charset="-122"/>
              </a:rPr>
              <a:t>μ</a:t>
            </a:r>
            <a:r>
              <a:rPr lang="zh-CN" altLang="en-US" sz="5400" dirty="0" smtClean="0">
                <a:solidFill>
                  <a:srgbClr val="FF0000"/>
                </a:solidFill>
                <a:latin typeface="隶书" pitchFamily="49" charset="-122"/>
                <a:ea typeface="隶书" pitchFamily="49" charset="-122"/>
              </a:rPr>
              <a:t>子周的要求</a:t>
            </a:r>
            <a:endParaRPr lang="zh-CN" altLang="en-US" sz="5400" dirty="0">
              <a:solidFill>
                <a:srgbClr val="FF0000"/>
              </a:solidFill>
              <a:latin typeface="隶书" pitchFamily="49" charset="-122"/>
              <a:ea typeface="隶书" pitchFamily="49" charset="-122"/>
            </a:endParaRPr>
          </a:p>
        </p:txBody>
      </p:sp>
      <p:sp>
        <p:nvSpPr>
          <p:cNvPr id="3" name="内容占位符 2"/>
          <p:cNvSpPr>
            <a:spLocks noGrp="1"/>
          </p:cNvSpPr>
          <p:nvPr>
            <p:ph idx="1"/>
          </p:nvPr>
        </p:nvSpPr>
        <p:spPr>
          <a:xfrm>
            <a:off x="0" y="1071546"/>
            <a:ext cx="9144000" cy="5786454"/>
          </a:xfrm>
        </p:spPr>
        <p:txBody>
          <a:bodyPr/>
          <a:lstStyle/>
          <a:p>
            <a:r>
              <a:rPr lang="zh-CN" altLang="en-US" sz="2400" b="1" dirty="0" smtClean="0">
                <a:latin typeface="楷体" pitchFamily="49" charset="-122"/>
                <a:ea typeface="楷体" pitchFamily="49" charset="-122"/>
              </a:rPr>
              <a:t>采集</a:t>
            </a:r>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月</a:t>
            </a:r>
            <a:r>
              <a:rPr lang="en-US" altLang="zh-CN" sz="2400" b="1" dirty="0" smtClean="0">
                <a:latin typeface="楷体" pitchFamily="49" charset="-122"/>
                <a:ea typeface="楷体" pitchFamily="49" charset="-122"/>
              </a:rPr>
              <a:t>13-24</a:t>
            </a:r>
            <a:r>
              <a:rPr lang="zh-CN" altLang="en-US" sz="2400" b="1" dirty="0" smtClean="0">
                <a:latin typeface="楷体" pitchFamily="49" charset="-122"/>
                <a:ea typeface="楷体" pitchFamily="49" charset="-122"/>
              </a:rPr>
              <a:t>日期间尽量多的数据，但是并不必须所有时间都连续采集数据。甚至没有日期的数据</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要求实验参与者把其探测器互相无间距的上下对叠进行符合计数。这是因为有些探测器不能分辨宇宙线</a:t>
            </a:r>
            <a:r>
              <a:rPr lang="en-US" altLang="zh-CN" sz="2400" b="1" dirty="0" smtClean="0">
                <a:latin typeface="楷体" pitchFamily="49" charset="-122"/>
                <a:ea typeface="楷体" pitchFamily="49" charset="-122"/>
              </a:rPr>
              <a:t>μ</a:t>
            </a:r>
            <a:r>
              <a:rPr lang="zh-CN" altLang="en-US" sz="2400" b="1" dirty="0" smtClean="0">
                <a:latin typeface="楷体" pitchFamily="49" charset="-122"/>
                <a:ea typeface="楷体" pitchFamily="49" charset="-122"/>
              </a:rPr>
              <a:t>子和天然放射性造成的噪声，必须用上下对叠探测器进行符合计数，才能排除噪声。我们东直门中学和姜堰中学的探测器性能优异，设置了合适的甄别阈能去除天然放射性造成的噪声，仅仅测量宇宙线</a:t>
            </a:r>
            <a:r>
              <a:rPr lang="en-US" altLang="zh-CN" sz="2400" b="1" dirty="0" smtClean="0">
                <a:latin typeface="楷体" pitchFamily="49" charset="-122"/>
                <a:ea typeface="楷体" pitchFamily="49" charset="-122"/>
              </a:rPr>
              <a:t>μ</a:t>
            </a:r>
            <a:r>
              <a:rPr lang="zh-CN" altLang="en-US" sz="2400" b="1" dirty="0" smtClean="0">
                <a:latin typeface="楷体" pitchFamily="49" charset="-122"/>
                <a:ea typeface="楷体" pitchFamily="49" charset="-122"/>
              </a:rPr>
              <a:t>子。</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要求参加者测量宇宙线</a:t>
            </a:r>
            <a:r>
              <a:rPr lang="en-US" altLang="zh-CN" sz="2400" b="1" dirty="0" smtClean="0">
                <a:latin typeface="楷体" pitchFamily="49" charset="-122"/>
                <a:ea typeface="楷体" pitchFamily="49" charset="-122"/>
              </a:rPr>
              <a:t>μ</a:t>
            </a:r>
            <a:r>
              <a:rPr lang="zh-CN" altLang="en-US" sz="2400" b="1" dirty="0" smtClean="0">
                <a:latin typeface="楷体" pitchFamily="49" charset="-122"/>
                <a:ea typeface="楷体" pitchFamily="49" charset="-122"/>
              </a:rPr>
              <a:t>子流强，把实验论文做成一页的</a:t>
            </a:r>
            <a:r>
              <a:rPr lang="en-US" altLang="zh-CN" sz="2400" b="1" dirty="0" smtClean="0">
                <a:latin typeface="楷体" pitchFamily="49" charset="-122"/>
                <a:ea typeface="楷体" pitchFamily="49" charset="-122"/>
              </a:rPr>
              <a:t>PDF</a:t>
            </a:r>
            <a:r>
              <a:rPr lang="zh-CN" altLang="en-US" sz="2400" b="1" dirty="0" smtClean="0">
                <a:latin typeface="楷体" pitchFamily="49" charset="-122"/>
                <a:ea typeface="楷体" pitchFamily="49" charset="-122"/>
              </a:rPr>
              <a:t>实验报告。包括你的地点名称、流强图以及任何讨论或你的结论。然后把你的实验报告发到邮箱：</a:t>
            </a:r>
          </a:p>
          <a:p>
            <a:r>
              <a:rPr lang="en-US" altLang="zh-CN" sz="2400" b="1" dirty="0" smtClean="0">
                <a:latin typeface="楷体" pitchFamily="49" charset="-122"/>
                <a:ea typeface="楷体" pitchFamily="49" charset="-122"/>
                <a:hlinkClick r:id="rId2"/>
              </a:rPr>
              <a:t>jeffrodriguez@foresthills.edu</a:t>
            </a:r>
            <a:endParaRPr lang="en-US" altLang="zh-CN" sz="2400" b="1" dirty="0" smtClean="0">
              <a:latin typeface="楷体" pitchFamily="49" charset="-122"/>
              <a:ea typeface="楷体" pitchFamily="49" charset="-122"/>
            </a:endParaRPr>
          </a:p>
          <a:p>
            <a:r>
              <a:rPr lang="zh-CN" altLang="en-US" sz="2400" b="1" dirty="0" smtClean="0">
                <a:latin typeface="楷体" pitchFamily="49" charset="-122"/>
                <a:ea typeface="楷体" pitchFamily="49" charset="-122"/>
              </a:rPr>
              <a:t>我们在国际</a:t>
            </a:r>
            <a:r>
              <a:rPr lang="en-US" altLang="zh-CN" sz="2400" b="1" dirty="0" smtClean="0">
                <a:latin typeface="楷体" pitchFamily="49" charset="-122"/>
                <a:ea typeface="楷体" pitchFamily="49" charset="-122"/>
              </a:rPr>
              <a:t>μ</a:t>
            </a:r>
            <a:r>
              <a:rPr lang="zh-CN" altLang="en-US" sz="2400" b="1" dirty="0" smtClean="0">
                <a:latin typeface="楷体" pitchFamily="49" charset="-122"/>
                <a:ea typeface="楷体" pitchFamily="49" charset="-122"/>
              </a:rPr>
              <a:t>子周后的一个星期内主持人可以安排视频会议。我们鼓励学生能够参加这一个星期中的部分视频会议，即使只参加一天也可以。视频会议上学生可以对各学校实验数据进行问答。</a:t>
            </a:r>
            <a:endParaRPr lang="zh-CN" altLang="en-US" sz="2400" b="1" dirty="0">
              <a:latin typeface="楷体" pitchFamily="49" charset="-122"/>
              <a:ea typeface="楷体"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 xmlns:a16="http://schemas.microsoft.com/office/drawing/2014/main" id="{073977D5-52A3-48FC-8C51-41313690779B}"/>
              </a:ext>
            </a:extLst>
          </p:cNvPr>
          <p:cNvSpPr>
            <a:spLocks noGrp="1"/>
          </p:cNvSpPr>
          <p:nvPr>
            <p:ph type="title"/>
          </p:nvPr>
        </p:nvSpPr>
        <p:spPr>
          <a:xfrm>
            <a:off x="275897" y="1975945"/>
            <a:ext cx="4154214" cy="4288222"/>
          </a:xfrm>
        </p:spPr>
        <p:txBody>
          <a:bodyPr/>
          <a:lstStyle/>
          <a:p>
            <a:r>
              <a:rPr lang="zh-CN" altLang="en-US" dirty="0">
                <a:latin typeface="楷体" panose="02010609060101010101" pitchFamily="49" charset="-122"/>
                <a:ea typeface="楷体" panose="02010609060101010101" pitchFamily="49" charset="-122"/>
              </a:rPr>
              <a:t>进入网页后点击</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我已阅读并同意以上声明</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，就会弹出左下方</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数据下载</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填写表格。</a:t>
            </a:r>
          </a:p>
        </p:txBody>
      </p:sp>
      <p:sp>
        <p:nvSpPr>
          <p:cNvPr id="3" name="灯片编号占位符 2"/>
          <p:cNvSpPr>
            <a:spLocks noGrp="1"/>
          </p:cNvSpPr>
          <p:nvPr>
            <p:ph type="sldNum" sz="quarter" idx="12"/>
          </p:nvPr>
        </p:nvSpPr>
        <p:spPr/>
        <p:txBody>
          <a:bodyPr/>
          <a:lstStyle/>
          <a:p>
            <a:pPr fontAlgn="auto"/>
            <a:fld id="{7D9BB5D0-35E4-459D-AEF3-FE4D7C45CC19}" type="slidenum">
              <a:rPr lang="zh-CN" altLang="en-US" sz="835" noProof="1"/>
              <a:pPr fontAlgn="auto"/>
              <a:t>5</a:t>
            </a:fld>
            <a:endParaRPr lang="zh-CN" altLang="en-US" strike="noStrike" noProof="1"/>
          </a:p>
        </p:txBody>
      </p:sp>
      <p:pic>
        <p:nvPicPr>
          <p:cNvPr id="4" name="内容占位符 3"/>
          <p:cNvPicPr>
            <a:picLocks noGrp="1" noChangeAspect="1"/>
          </p:cNvPicPr>
          <p:nvPr>
            <p:ph sz="half" idx="4294967295"/>
          </p:nvPr>
        </p:nvPicPr>
        <p:blipFill>
          <a:blip r:embed="rId2"/>
          <a:stretch>
            <a:fillRect/>
          </a:stretch>
        </p:blipFill>
        <p:spPr>
          <a:xfrm>
            <a:off x="4572001" y="1886752"/>
            <a:ext cx="4461641" cy="4866290"/>
          </a:xfrm>
          <a:prstGeom prst="rect">
            <a:avLst/>
          </a:prstGeom>
        </p:spPr>
      </p:pic>
      <p:sp>
        <p:nvSpPr>
          <p:cNvPr id="5" name="文本框 4"/>
          <p:cNvSpPr txBox="1"/>
          <p:nvPr/>
        </p:nvSpPr>
        <p:spPr>
          <a:xfrm>
            <a:off x="0" y="0"/>
            <a:ext cx="9144000" cy="1969770"/>
          </a:xfrm>
          <a:prstGeom prst="rect">
            <a:avLst/>
          </a:prstGeom>
          <a:noFill/>
          <a:ln>
            <a:solidFill>
              <a:schemeClr val="accent1">
                <a:lumMod val="75000"/>
              </a:schemeClr>
            </a:solidFill>
          </a:ln>
        </p:spPr>
        <p:txBody>
          <a:bodyPr wrap="square" rtlCol="0">
            <a:spAutoFit/>
          </a:bodyPr>
          <a:lstStyle/>
          <a:p>
            <a:r>
              <a:rPr lang="zh-CN" altLang="en-US" sz="4000" b="1" dirty="0" smtClean="0">
                <a:solidFill>
                  <a:srgbClr val="FF0000"/>
                </a:solidFill>
                <a:latin typeface="隶书" panose="02010509060101010101" pitchFamily="49" charset="-122"/>
                <a:ea typeface="隶书" panose="02010509060101010101" pitchFamily="49" charset="-122"/>
                <a:cs typeface="+mn-lt"/>
              </a:rPr>
              <a:t>进入校园宇宙线联盟共享数据网页</a:t>
            </a:r>
            <a:r>
              <a:rPr lang="zh-CN" altLang="en-US" sz="4000" b="1" dirty="0">
                <a:solidFill>
                  <a:srgbClr val="FF0000"/>
                </a:solidFill>
                <a:latin typeface="隶书" panose="02010509060101010101" pitchFamily="49" charset="-122"/>
                <a:ea typeface="隶书" panose="02010509060101010101" pitchFamily="49" charset="-122"/>
                <a:cs typeface="+mn-lt"/>
              </a:rPr>
              <a:t>地址</a:t>
            </a:r>
            <a:r>
              <a:rPr lang="en-US" altLang="zh-CN" sz="4100" dirty="0">
                <a:latin typeface="隶书" panose="02010509060101010101" pitchFamily="49" charset="-122"/>
                <a:ea typeface="隶书" panose="02010509060101010101" pitchFamily="49" charset="-122"/>
                <a:hlinkClick r:id="rId3" tooltip="http://ccoc.ihep.ac.cn/datacenter/download.html"/>
              </a:rPr>
              <a:t>http://ccoc.ihep.ac.cn/datacenter/download.html</a:t>
            </a:r>
            <a:r>
              <a:rPr lang="en-US" altLang="zh-CN" sz="4100" dirty="0">
                <a:latin typeface="隶书" panose="02010509060101010101" pitchFamily="49" charset="-122"/>
                <a:ea typeface="隶书" panose="02010509060101010101" pitchFamily="49" charset="-122"/>
              </a:rPr>
              <a:t> </a:t>
            </a:r>
            <a:endParaRPr lang="zh-CN" altLang="en-US" sz="4100" b="1" dirty="0">
              <a:solidFill>
                <a:srgbClr val="FF0000"/>
              </a:solidFill>
              <a:cs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CA475E5-3034-44F5-8688-9B5A5CC44E62}"/>
              </a:ext>
            </a:extLst>
          </p:cNvPr>
          <p:cNvSpPr>
            <a:spLocks noGrp="1"/>
          </p:cNvSpPr>
          <p:nvPr>
            <p:ph type="title"/>
          </p:nvPr>
        </p:nvSpPr>
        <p:spPr>
          <a:xfrm>
            <a:off x="0" y="1"/>
            <a:ext cx="9144000" cy="1207854"/>
          </a:xfrm>
        </p:spPr>
        <p:txBody>
          <a:bodyPr>
            <a:noAutofit/>
          </a:bodyPr>
          <a:lstStyle/>
          <a:p>
            <a:pPr algn="ctr"/>
            <a:r>
              <a:rPr lang="zh-CN" altLang="en-US" dirty="0">
                <a:solidFill>
                  <a:srgbClr val="FF0000"/>
                </a:solidFill>
                <a:latin typeface="隶书" panose="02010509060101010101" pitchFamily="49" charset="-122"/>
                <a:ea typeface="隶书" panose="02010509060101010101" pitchFamily="49" charset="-122"/>
              </a:rPr>
              <a:t>填写网页左下方表格后</a:t>
            </a:r>
            <a:r>
              <a:rPr lang="en-US" altLang="zh-CN" dirty="0">
                <a:solidFill>
                  <a:srgbClr val="FF0000"/>
                </a:solidFill>
                <a:latin typeface="隶书" panose="02010509060101010101" pitchFamily="49" charset="-122"/>
                <a:ea typeface="隶书" panose="02010509060101010101" pitchFamily="49" charset="-122"/>
              </a:rPr>
              <a:t/>
            </a:r>
            <a:br>
              <a:rPr lang="en-US" altLang="zh-CN" dirty="0">
                <a:solidFill>
                  <a:srgbClr val="FF0000"/>
                </a:solidFill>
                <a:latin typeface="隶书" panose="02010509060101010101" pitchFamily="49" charset="-122"/>
                <a:ea typeface="隶书" panose="02010509060101010101" pitchFamily="49" charset="-122"/>
              </a:rPr>
            </a:br>
            <a:r>
              <a:rPr lang="zh-CN" altLang="en-US" dirty="0">
                <a:solidFill>
                  <a:srgbClr val="FF0000"/>
                </a:solidFill>
                <a:latin typeface="隶书" panose="02010509060101010101" pitchFamily="49" charset="-122"/>
                <a:ea typeface="隶书" panose="02010509060101010101" pitchFamily="49" charset="-122"/>
              </a:rPr>
              <a:t>点击</a:t>
            </a:r>
            <a:r>
              <a:rPr lang="en-US" altLang="zh-CN" dirty="0">
                <a:solidFill>
                  <a:srgbClr val="FF0000"/>
                </a:solidFill>
                <a:latin typeface="隶书" panose="02010509060101010101" pitchFamily="49" charset="-122"/>
                <a:ea typeface="隶书" panose="02010509060101010101" pitchFamily="49" charset="-122"/>
              </a:rPr>
              <a:t>《</a:t>
            </a:r>
            <a:r>
              <a:rPr lang="zh-CN" altLang="en-US" dirty="0">
                <a:solidFill>
                  <a:srgbClr val="FF0000"/>
                </a:solidFill>
                <a:latin typeface="隶书" panose="02010509060101010101" pitchFamily="49" charset="-122"/>
                <a:ea typeface="隶书" panose="02010509060101010101" pitchFamily="49" charset="-122"/>
              </a:rPr>
              <a:t>提交申请</a:t>
            </a:r>
            <a:r>
              <a:rPr lang="en-US" altLang="zh-CN" dirty="0">
                <a:solidFill>
                  <a:srgbClr val="FF0000"/>
                </a:solidFill>
                <a:latin typeface="隶书" panose="02010509060101010101" pitchFamily="49" charset="-122"/>
                <a:ea typeface="隶书" panose="02010509060101010101" pitchFamily="49" charset="-122"/>
              </a:rPr>
              <a:t>》</a:t>
            </a:r>
            <a:r>
              <a:rPr lang="zh-CN" altLang="en-US" dirty="0">
                <a:solidFill>
                  <a:srgbClr val="FF0000"/>
                </a:solidFill>
                <a:latin typeface="隶书" panose="02010509060101010101" pitchFamily="49" charset="-122"/>
                <a:ea typeface="隶书" panose="02010509060101010101" pitchFamily="49" charset="-122"/>
              </a:rPr>
              <a:t>就完成登录</a:t>
            </a:r>
            <a:endParaRPr lang="zh-CN" altLang="en-US" dirty="0">
              <a:latin typeface="隶书" panose="02010509060101010101" pitchFamily="49" charset="-122"/>
              <a:ea typeface="隶书" panose="02010509060101010101" pitchFamily="49" charset="-122"/>
            </a:endParaRPr>
          </a:p>
        </p:txBody>
      </p:sp>
      <p:sp>
        <p:nvSpPr>
          <p:cNvPr id="4" name="内容占位符 3">
            <a:extLst>
              <a:ext uri="{FF2B5EF4-FFF2-40B4-BE49-F238E27FC236}">
                <a16:creationId xmlns="" xmlns:a16="http://schemas.microsoft.com/office/drawing/2014/main" id="{917614A4-A1B8-455E-B5CE-84ACC570A1A6}"/>
              </a:ext>
            </a:extLst>
          </p:cNvPr>
          <p:cNvSpPr>
            <a:spLocks noGrp="1"/>
          </p:cNvSpPr>
          <p:nvPr>
            <p:ph sz="half" idx="1"/>
          </p:nvPr>
        </p:nvSpPr>
        <p:spPr>
          <a:xfrm>
            <a:off x="735980" y="2286000"/>
            <a:ext cx="3010829" cy="3534938"/>
          </a:xfrm>
        </p:spPr>
        <p:txBody>
          <a:bodyPr>
            <a:normAutofit fontScale="85000" lnSpcReduction="10000"/>
          </a:bodyPr>
          <a:lstStyle/>
          <a:p>
            <a:endParaRPr lang="zh-CN" altLang="en-US" dirty="0"/>
          </a:p>
        </p:txBody>
      </p:sp>
      <p:sp>
        <p:nvSpPr>
          <p:cNvPr id="5" name="内容占位符 4">
            <a:extLst>
              <a:ext uri="{FF2B5EF4-FFF2-40B4-BE49-F238E27FC236}">
                <a16:creationId xmlns="" xmlns:a16="http://schemas.microsoft.com/office/drawing/2014/main" id="{87F1DCE5-0597-4E99-84F1-C027F8F743AE}"/>
              </a:ext>
            </a:extLst>
          </p:cNvPr>
          <p:cNvSpPr>
            <a:spLocks noGrp="1"/>
          </p:cNvSpPr>
          <p:nvPr>
            <p:ph sz="half" idx="2"/>
          </p:nvPr>
        </p:nvSpPr>
        <p:spPr>
          <a:xfrm>
            <a:off x="4283766" y="1376855"/>
            <a:ext cx="4801241" cy="5408738"/>
          </a:xfrm>
        </p:spPr>
        <p:txBody>
          <a:bodyPr>
            <a:normAutofit fontScale="85000" lnSpcReduction="10000"/>
          </a:bodyPr>
          <a:lstStyle/>
          <a:p>
            <a:r>
              <a:rPr lang="zh-CN" altLang="en-US" dirty="0"/>
              <a:t>点击左下方“我已阅读并同意以上声明”，就会弹出如左的图形；</a:t>
            </a:r>
            <a:endParaRPr lang="en-US" altLang="zh-CN" dirty="0"/>
          </a:p>
          <a:p>
            <a:r>
              <a:rPr lang="zh-CN" altLang="en-US" dirty="0"/>
              <a:t>填写姓名；</a:t>
            </a:r>
            <a:endParaRPr lang="en-US" altLang="zh-CN" dirty="0"/>
          </a:p>
          <a:p>
            <a:r>
              <a:rPr lang="zh-CN" altLang="en-US" dirty="0"/>
              <a:t>填写你的电子邮箱；</a:t>
            </a:r>
            <a:endParaRPr lang="en-US" altLang="zh-CN" dirty="0"/>
          </a:p>
          <a:p>
            <a:r>
              <a:rPr lang="zh-CN" altLang="en-US" dirty="0"/>
              <a:t>填写你的所在单位；</a:t>
            </a:r>
            <a:endParaRPr lang="en-US" altLang="zh-CN" dirty="0"/>
          </a:p>
          <a:p>
            <a:r>
              <a:rPr lang="zh-CN" altLang="en-US" dirty="0"/>
              <a:t>填写你下载数据的目的和用途；</a:t>
            </a:r>
            <a:endParaRPr lang="en-US" altLang="zh-CN" dirty="0"/>
          </a:p>
          <a:p>
            <a:r>
              <a:rPr lang="zh-CN" altLang="en-US" dirty="0"/>
              <a:t>填写所显示的验证码；</a:t>
            </a:r>
            <a:endParaRPr lang="en-US" altLang="zh-CN" dirty="0"/>
          </a:p>
          <a:p>
            <a:r>
              <a:rPr lang="zh-CN" altLang="en-US" dirty="0"/>
              <a:t>点击“提交申请”；</a:t>
            </a:r>
            <a:endParaRPr lang="en-US" altLang="zh-CN" dirty="0"/>
          </a:p>
          <a:p>
            <a:r>
              <a:rPr lang="zh-CN" altLang="en-US" dirty="0"/>
              <a:t>你会在自己的电子邮箱中收到一个“登录下载链接”，链接后进入共享数据网站，在当天可以任意下载压缩数据。自己解压缩后就可以使用数据。</a:t>
            </a:r>
            <a:endParaRPr lang="en-US" altLang="zh-CN" dirty="0"/>
          </a:p>
        </p:txBody>
      </p:sp>
      <p:pic>
        <p:nvPicPr>
          <p:cNvPr id="3" name="图片 2">
            <a:extLst>
              <a:ext uri="{FF2B5EF4-FFF2-40B4-BE49-F238E27FC236}">
                <a16:creationId xmlns="" xmlns:a16="http://schemas.microsoft.com/office/drawing/2014/main" id="{510CEDC7-628F-47E6-8D9F-DCD6F8FE10EB}"/>
              </a:ext>
            </a:extLst>
          </p:cNvPr>
          <p:cNvPicPr>
            <a:picLocks noChangeAspect="1"/>
          </p:cNvPicPr>
          <p:nvPr/>
        </p:nvPicPr>
        <p:blipFill>
          <a:blip r:embed="rId2"/>
          <a:stretch>
            <a:fillRect/>
          </a:stretch>
        </p:blipFill>
        <p:spPr>
          <a:xfrm>
            <a:off x="138549" y="1376855"/>
            <a:ext cx="4013888" cy="5408740"/>
          </a:xfrm>
          <a:prstGeom prst="rect">
            <a:avLst/>
          </a:prstGeom>
        </p:spPr>
      </p:pic>
    </p:spTree>
    <p:extLst>
      <p:ext uri="{BB962C8B-B14F-4D97-AF65-F5344CB8AC3E}">
        <p14:creationId xmlns="" xmlns:p14="http://schemas.microsoft.com/office/powerpoint/2010/main" val="170115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331287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9" name="Freeform: Shape 18">
            <a:extLst>
              <a:ext uri="{FF2B5EF4-FFF2-40B4-BE49-F238E27FC236}">
                <a16:creationId xmlns="" xmlns:a16="http://schemas.microsoft.com/office/drawing/2014/main"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3204588"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1" name="Freeform: Shape 20">
            <a:extLst>
              <a:ext uri="{FF2B5EF4-FFF2-40B4-BE49-F238E27FC236}">
                <a16:creationId xmlns="" xmlns:a16="http://schemas.microsoft.com/office/drawing/2014/main"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331287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标题 1">
            <a:extLst>
              <a:ext uri="{FF2B5EF4-FFF2-40B4-BE49-F238E27FC236}">
                <a16:creationId xmlns="" xmlns:a16="http://schemas.microsoft.com/office/drawing/2014/main" id="{2BA634CF-A16E-4A24-9898-D92D07D09DFF}"/>
              </a:ext>
            </a:extLst>
          </p:cNvPr>
          <p:cNvSpPr>
            <a:spLocks noGrp="1"/>
          </p:cNvSpPr>
          <p:nvPr>
            <p:ph type="title"/>
          </p:nvPr>
        </p:nvSpPr>
        <p:spPr>
          <a:xfrm>
            <a:off x="58994" y="723405"/>
            <a:ext cx="3089786" cy="5940154"/>
          </a:xfrm>
        </p:spPr>
        <p:txBody>
          <a:bodyPr vert="horz" lIns="91440" tIns="45720" rIns="91440" bIns="45720" rtlCol="0" anchor="b">
            <a:normAutofit fontScale="90000"/>
          </a:bodyPr>
          <a:lstStyle/>
          <a:p>
            <a:pPr algn="ctr"/>
            <a:r>
              <a:rPr lang="zh-CN" altLang="en-US" sz="6000" kern="1200" dirty="0">
                <a:solidFill>
                  <a:srgbClr val="FF0000"/>
                </a:solidFill>
                <a:latin typeface="隶书" panose="02010509060101010101" pitchFamily="49" charset="-122"/>
                <a:ea typeface="隶书" panose="02010509060101010101" pitchFamily="49" charset="-122"/>
              </a:rPr>
              <a:t>登录后显示的页面</a:t>
            </a:r>
            <a:r>
              <a:rPr lang="en-US" altLang="zh-CN" sz="4500" kern="1200" dirty="0">
                <a:solidFill>
                  <a:schemeClr val="tx1"/>
                </a:solidFill>
                <a:latin typeface="+mj-lt"/>
                <a:ea typeface="+mj-ea"/>
                <a:cs typeface="+mj-cs"/>
              </a:rPr>
              <a:t/>
            </a:r>
            <a:br>
              <a:rPr lang="en-US" altLang="zh-CN" sz="4500" kern="1200" dirty="0">
                <a:solidFill>
                  <a:schemeClr val="tx1"/>
                </a:solidFill>
                <a:latin typeface="+mj-lt"/>
                <a:ea typeface="+mj-ea"/>
                <a:cs typeface="+mj-cs"/>
              </a:rPr>
            </a:br>
            <a:r>
              <a:rPr lang="zh-CN" altLang="en-US" sz="6000" kern="1200" dirty="0" smtClean="0">
                <a:solidFill>
                  <a:srgbClr val="7030A0"/>
                </a:solidFill>
                <a:latin typeface="楷体" panose="02010609060101010101" pitchFamily="49" charset="-122"/>
                <a:ea typeface="楷体" panose="02010609060101010101" pitchFamily="49" charset="-122"/>
              </a:rPr>
              <a:t>点击各季度图标</a:t>
            </a:r>
            <a:r>
              <a:rPr lang="zh-CN" altLang="en-US" sz="6000" kern="1200" dirty="0">
                <a:solidFill>
                  <a:srgbClr val="7030A0"/>
                </a:solidFill>
                <a:latin typeface="楷体" panose="02010609060101010101" pitchFamily="49" charset="-122"/>
                <a:ea typeface="楷体" panose="02010609060101010101" pitchFamily="49" charset="-122"/>
              </a:rPr>
              <a:t>就能下载相应数据</a:t>
            </a:r>
            <a:r>
              <a:rPr lang="en-US" altLang="zh-CN" sz="6000" kern="1200" dirty="0">
                <a:solidFill>
                  <a:srgbClr val="7030A0"/>
                </a:solidFill>
                <a:latin typeface="楷体" panose="02010609060101010101" pitchFamily="49" charset="-122"/>
                <a:ea typeface="楷体" panose="02010609060101010101" pitchFamily="49" charset="-122"/>
              </a:rPr>
              <a:t/>
            </a:r>
            <a:br>
              <a:rPr lang="en-US" altLang="zh-CN" sz="6000" kern="1200" dirty="0">
                <a:solidFill>
                  <a:srgbClr val="7030A0"/>
                </a:solidFill>
                <a:latin typeface="楷体" panose="02010609060101010101" pitchFamily="49" charset="-122"/>
                <a:ea typeface="楷体" panose="02010609060101010101" pitchFamily="49" charset="-122"/>
              </a:rPr>
            </a:br>
            <a:r>
              <a:rPr lang="zh-CN" altLang="en-US" sz="4800" kern="1200" dirty="0">
                <a:latin typeface="楷体" panose="02010609060101010101" pitchFamily="49" charset="-122"/>
                <a:ea typeface="楷体" panose="02010609060101010101" pitchFamily="49" charset="-122"/>
              </a:rPr>
              <a:t>目前还只有东直门中学探测器阵列的数据</a:t>
            </a:r>
            <a:endParaRPr lang="en-US" altLang="zh-CN" sz="4800" kern="1200" dirty="0">
              <a:solidFill>
                <a:srgbClr val="7030A0"/>
              </a:solidFill>
              <a:latin typeface="楷体" panose="02010609060101010101" pitchFamily="49" charset="-122"/>
              <a:ea typeface="楷体" panose="02010609060101010101" pitchFamily="49" charset="-122"/>
            </a:endParaRPr>
          </a:p>
        </p:txBody>
      </p:sp>
      <p:pic>
        <p:nvPicPr>
          <p:cNvPr id="26626" name="Picture 2"/>
          <p:cNvPicPr>
            <a:picLocks noChangeAspect="1" noChangeArrowheads="1"/>
          </p:cNvPicPr>
          <p:nvPr/>
        </p:nvPicPr>
        <p:blipFill>
          <a:blip r:embed="rId2"/>
          <a:srcRect/>
          <a:stretch>
            <a:fillRect/>
          </a:stretch>
        </p:blipFill>
        <p:spPr bwMode="auto">
          <a:xfrm>
            <a:off x="3071802" y="0"/>
            <a:ext cx="6072197" cy="6858000"/>
          </a:xfrm>
          <a:prstGeom prst="rect">
            <a:avLst/>
          </a:prstGeom>
          <a:noFill/>
          <a:ln w="9525">
            <a:noFill/>
            <a:miter lim="800000"/>
            <a:headEnd/>
            <a:tailEnd/>
          </a:ln>
          <a:effectLst/>
        </p:spPr>
      </p:pic>
    </p:spTree>
    <p:extLst>
      <p:ext uri="{BB962C8B-B14F-4D97-AF65-F5344CB8AC3E}">
        <p14:creationId xmlns="" xmlns:p14="http://schemas.microsoft.com/office/powerpoint/2010/main" val="2765551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custDataLst>
              <p:tags r:id="rId1"/>
            </p:custDataLst>
          </p:nvPr>
        </p:nvSpPr>
        <p:spPr/>
        <p:txBody>
          <a:bodyPr/>
          <a:lstStyle/>
          <a:p>
            <a:pPr fontAlgn="auto"/>
            <a:fld id="{7D9BB5D0-35E4-459D-AEF3-FE4D7C45CC19}" type="slidenum">
              <a:rPr lang="zh-CN" altLang="en-US" sz="835" noProof="1"/>
              <a:pPr fontAlgn="auto"/>
              <a:t>8</a:t>
            </a:fld>
            <a:endParaRPr lang="zh-CN" altLang="en-US" strike="noStrike" noProof="1"/>
          </a:p>
        </p:txBody>
      </p:sp>
      <p:pic>
        <p:nvPicPr>
          <p:cNvPr id="4" name="内容占位符 3"/>
          <p:cNvPicPr>
            <a:picLocks noGrp="1" noChangeAspect="1"/>
          </p:cNvPicPr>
          <p:nvPr>
            <p:ph/>
            <p:custDataLst>
              <p:tags r:id="rId2"/>
            </p:custDataLst>
          </p:nvPr>
        </p:nvPicPr>
        <p:blipFill>
          <a:blip r:embed="rId5"/>
          <a:stretch>
            <a:fillRect/>
          </a:stretch>
        </p:blipFill>
        <p:spPr>
          <a:xfrm>
            <a:off x="173134" y="1"/>
            <a:ext cx="8918786" cy="5500701"/>
          </a:xfrm>
          <a:prstGeom prst="rect">
            <a:avLst/>
          </a:prstGeom>
        </p:spPr>
      </p:pic>
      <p:sp>
        <p:nvSpPr>
          <p:cNvPr id="5" name="文本框 4"/>
          <p:cNvSpPr txBox="1"/>
          <p:nvPr/>
        </p:nvSpPr>
        <p:spPr>
          <a:xfrm>
            <a:off x="142844" y="5572140"/>
            <a:ext cx="9001156" cy="1200329"/>
          </a:xfrm>
          <a:prstGeom prst="rect">
            <a:avLst/>
          </a:prstGeom>
          <a:noFill/>
        </p:spPr>
        <p:txBody>
          <a:bodyPr wrap="square" rtlCol="0" anchor="t">
            <a:spAutoFit/>
          </a:bodyPr>
          <a:lstStyle/>
          <a:p>
            <a:r>
              <a:rPr lang="zh-CN" altLang="en-US" dirty="0" smtClean="0"/>
              <a:t>东直门中学宇宙线探测器阵列位于北京东直门中学校园内（东经</a:t>
            </a:r>
            <a:r>
              <a:rPr lang="en-US" altLang="zh-CN" dirty="0" smtClean="0"/>
              <a:t>116.439</a:t>
            </a:r>
            <a:r>
              <a:rPr lang="zh-CN" altLang="en-US" dirty="0" smtClean="0"/>
              <a:t>度，北纬</a:t>
            </a:r>
            <a:r>
              <a:rPr lang="en-US" altLang="zh-CN" dirty="0" smtClean="0"/>
              <a:t>39.951</a:t>
            </a:r>
            <a:r>
              <a:rPr lang="zh-CN" altLang="en-US" dirty="0" smtClean="0"/>
              <a:t>度） ，海拔</a:t>
            </a:r>
            <a:r>
              <a:rPr lang="en-US" altLang="zh-CN" dirty="0" smtClean="0"/>
              <a:t>46.4</a:t>
            </a:r>
            <a:r>
              <a:rPr lang="zh-CN" altLang="en-US" dirty="0" smtClean="0"/>
              <a:t>米。阵列由</a:t>
            </a:r>
            <a:r>
              <a:rPr lang="en-US" altLang="zh-CN" dirty="0" smtClean="0"/>
              <a:t>9</a:t>
            </a:r>
            <a:r>
              <a:rPr lang="zh-CN" altLang="en-US" dirty="0" smtClean="0"/>
              <a:t>个探测器构成，以</a:t>
            </a:r>
            <a:r>
              <a:rPr lang="en-US" altLang="zh-CN" dirty="0" smtClean="0"/>
              <a:t>3×3</a:t>
            </a:r>
            <a:r>
              <a:rPr lang="zh-CN" altLang="en-US" dirty="0" smtClean="0"/>
              <a:t>方格布置，各间距</a:t>
            </a:r>
            <a:r>
              <a:rPr lang="en-US" altLang="zh-CN" dirty="0" smtClean="0"/>
              <a:t>10</a:t>
            </a:r>
            <a:r>
              <a:rPr lang="zh-CN" altLang="en-US" dirty="0" smtClean="0"/>
              <a:t>米。每个探测器面积</a:t>
            </a:r>
            <a:r>
              <a:rPr lang="en-US" altLang="zh-CN" dirty="0" smtClean="0"/>
              <a:t>0.5</a:t>
            </a:r>
            <a:r>
              <a:rPr lang="zh-CN" altLang="en-US" dirty="0" smtClean="0"/>
              <a:t>平方米。</a:t>
            </a:r>
            <a:r>
              <a:rPr lang="zh-CN" altLang="en-US" dirty="0" smtClean="0">
                <a:sym typeface="+mn-ea"/>
              </a:rPr>
              <a:t>东直门中学</a:t>
            </a:r>
            <a:r>
              <a:rPr lang="zh-CN" altLang="en-US" dirty="0" smtClean="0"/>
              <a:t>阵列</a:t>
            </a:r>
            <a:r>
              <a:rPr lang="zh-CN" altLang="en-US" dirty="0" smtClean="0">
                <a:sym typeface="+mn-ea"/>
              </a:rPr>
              <a:t>已经运行</a:t>
            </a:r>
            <a:r>
              <a:rPr lang="en-US" altLang="zh-CN" dirty="0" smtClean="0">
                <a:sym typeface="+mn-ea"/>
              </a:rPr>
              <a:t>7</a:t>
            </a:r>
            <a:r>
              <a:rPr lang="zh-CN" altLang="en-US" dirty="0" smtClean="0">
                <a:sym typeface="+mn-ea"/>
              </a:rPr>
              <a:t>年，网站提供了从</a:t>
            </a:r>
            <a:r>
              <a:rPr lang="en-US" altLang="zh-CN" dirty="0" smtClean="0">
                <a:sym typeface="+mn-ea"/>
              </a:rPr>
              <a:t>2018</a:t>
            </a:r>
            <a:r>
              <a:rPr lang="zh-CN" altLang="en-US" dirty="0" smtClean="0">
                <a:sym typeface="+mn-ea"/>
              </a:rPr>
              <a:t>年元旦以来的数据。尚未建设阵列</a:t>
            </a:r>
            <a:r>
              <a:rPr lang="zh-CN" altLang="en-US" dirty="0">
                <a:sym typeface="+mn-ea"/>
              </a:rPr>
              <a:t>的学校</a:t>
            </a:r>
            <a:r>
              <a:rPr lang="zh-CN" altLang="en-US" dirty="0" smtClean="0">
                <a:sym typeface="+mn-ea"/>
              </a:rPr>
              <a:t>可以用联盟</a:t>
            </a:r>
            <a:r>
              <a:rPr lang="zh-CN" altLang="en-US" dirty="0">
                <a:sym typeface="+mn-ea"/>
              </a:rPr>
              <a:t>分享的阵列数据来开展自己的学习和研究实践。</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285860"/>
            <a:ext cx="4000496" cy="3643338"/>
          </a:xfrm>
        </p:spPr>
        <p:txBody>
          <a:bodyPr>
            <a:normAutofit fontScale="90000"/>
          </a:bodyPr>
          <a:lstStyle/>
          <a:p>
            <a:pPr>
              <a:buFont typeface="Wingdings" pitchFamily="2" charset="2"/>
              <a:buChar char="Ø"/>
            </a:pPr>
            <a:r>
              <a:rPr lang="en-US" altLang="zh-CN" sz="3600" b="1" dirty="0">
                <a:latin typeface="华文楷体" pitchFamily="2" charset="-122"/>
                <a:ea typeface="华文楷体" pitchFamily="2" charset="-122"/>
              </a:rPr>
              <a:t/>
            </a:r>
            <a:br>
              <a:rPr lang="en-US" altLang="zh-CN" sz="3600" b="1" dirty="0">
                <a:latin typeface="华文楷体" pitchFamily="2" charset="-122"/>
                <a:ea typeface="华文楷体" pitchFamily="2" charset="-122"/>
              </a:rPr>
            </a:br>
            <a:r>
              <a:rPr lang="en-US" altLang="zh-CN" sz="3600" b="1" dirty="0">
                <a:latin typeface="华文楷体" pitchFamily="2" charset="-122"/>
                <a:ea typeface="华文楷体" pitchFamily="2" charset="-122"/>
              </a:rPr>
              <a:t/>
            </a:r>
            <a:br>
              <a:rPr lang="en-US" altLang="zh-CN" sz="3600" b="1" dirty="0">
                <a:latin typeface="华文楷体" pitchFamily="2" charset="-122"/>
                <a:ea typeface="华文楷体" pitchFamily="2" charset="-122"/>
              </a:rPr>
            </a:br>
            <a:r>
              <a:rPr lang="en-US" altLang="zh-CN" sz="3600" b="1" dirty="0" smtClean="0">
                <a:latin typeface="华文楷体" pitchFamily="2" charset="-122"/>
                <a:ea typeface="华文楷体" pitchFamily="2" charset="-122"/>
              </a:rPr>
              <a:t/>
            </a:r>
            <a:br>
              <a:rPr lang="en-US" altLang="zh-CN" sz="3600" b="1" dirty="0" smtClean="0">
                <a:latin typeface="华文楷体" pitchFamily="2" charset="-122"/>
                <a:ea typeface="华文楷体" pitchFamily="2" charset="-122"/>
              </a:rPr>
            </a:br>
            <a:r>
              <a:rPr lang="zh-CN" altLang="en-US" sz="2900" b="1" dirty="0" smtClean="0">
                <a:latin typeface="华文楷体" pitchFamily="2" charset="-122"/>
                <a:ea typeface="华文楷体" pitchFamily="2" charset="-122"/>
              </a:rPr>
              <a:t>已经</a:t>
            </a:r>
            <a:r>
              <a:rPr lang="zh-CN" altLang="en-US" sz="2900" b="1" dirty="0">
                <a:latin typeface="华文楷体" pitchFamily="2" charset="-122"/>
                <a:ea typeface="华文楷体" pitchFamily="2" charset="-122"/>
              </a:rPr>
              <a:t>解压缩的数据</a:t>
            </a:r>
            <a:r>
              <a:rPr lang="zh-CN" altLang="en-US" sz="2900" b="1" dirty="0" smtClean="0">
                <a:latin typeface="华文楷体" pitchFamily="2" charset="-122"/>
                <a:ea typeface="华文楷体" pitchFamily="2" charset="-122"/>
              </a:rPr>
              <a:t>文件</a:t>
            </a:r>
            <a:r>
              <a:rPr lang="en-US" altLang="zh-CN" sz="4000" dirty="0">
                <a:latin typeface="+mn-ea"/>
              </a:rPr>
              <a:t/>
            </a:r>
            <a:br>
              <a:rPr lang="en-US" altLang="zh-CN" sz="4000" dirty="0">
                <a:latin typeface="+mn-ea"/>
              </a:rPr>
            </a:br>
            <a:r>
              <a:rPr lang="zh-CN" altLang="en-US" b="1" dirty="0" smtClean="0">
                <a:latin typeface="+mn-ea"/>
              </a:rPr>
              <a:t>文件夹</a:t>
            </a:r>
            <a:r>
              <a:rPr lang="en-US" altLang="zh-CN" b="1" dirty="0" smtClean="0">
                <a:latin typeface="+mn-ea"/>
                <a:ea typeface="+mn-ea"/>
              </a:rPr>
              <a:t>2022-0</a:t>
            </a:r>
            <a:r>
              <a:rPr lang="zh-CN" altLang="en-US" b="1" dirty="0">
                <a:latin typeface="+mn-ea"/>
                <a:ea typeface="+mn-ea"/>
              </a:rPr>
              <a:t>是</a:t>
            </a:r>
            <a:r>
              <a:rPr lang="en-US" altLang="zh-CN" b="1" dirty="0" smtClean="0">
                <a:latin typeface="+mn-ea"/>
                <a:ea typeface="+mn-ea"/>
              </a:rPr>
              <a:t>2020</a:t>
            </a:r>
            <a:r>
              <a:rPr lang="zh-CN" altLang="en-US" b="1" dirty="0" smtClean="0">
                <a:latin typeface="+mn-ea"/>
                <a:ea typeface="+mn-ea"/>
              </a:rPr>
              <a:t>年</a:t>
            </a:r>
            <a:r>
              <a:rPr lang="zh-CN" altLang="en-US" b="1" dirty="0">
                <a:latin typeface="+mn-ea"/>
                <a:ea typeface="+mn-ea"/>
              </a:rPr>
              <a:t>第</a:t>
            </a:r>
            <a:r>
              <a:rPr lang="en-US" altLang="zh-CN" b="1" dirty="0">
                <a:latin typeface="+mn-ea"/>
                <a:ea typeface="+mn-ea"/>
              </a:rPr>
              <a:t>1</a:t>
            </a:r>
            <a:r>
              <a:rPr lang="zh-CN" altLang="en-US" b="1" dirty="0">
                <a:latin typeface="+mn-ea"/>
                <a:ea typeface="+mn-ea"/>
              </a:rPr>
              <a:t>至</a:t>
            </a:r>
            <a:r>
              <a:rPr lang="en-US" altLang="zh-CN" b="1" dirty="0">
                <a:latin typeface="+mn-ea"/>
                <a:ea typeface="+mn-ea"/>
              </a:rPr>
              <a:t>99</a:t>
            </a:r>
            <a:r>
              <a:rPr lang="zh-CN" altLang="en-US" b="1" dirty="0">
                <a:latin typeface="+mn-ea"/>
                <a:ea typeface="+mn-ea"/>
              </a:rPr>
              <a:t>天</a:t>
            </a:r>
            <a:r>
              <a:rPr lang="en-US" altLang="zh-CN" b="1" dirty="0">
                <a:latin typeface="+mn-ea"/>
                <a:ea typeface="+mn-ea"/>
              </a:rPr>
              <a:t>EAS</a:t>
            </a:r>
            <a:r>
              <a:rPr lang="zh-CN" altLang="en-US" b="1" dirty="0">
                <a:latin typeface="+mn-ea"/>
                <a:ea typeface="+mn-ea"/>
              </a:rPr>
              <a:t>拟合后的数据，</a:t>
            </a:r>
            <a:r>
              <a:rPr lang="en-US" altLang="zh-CN" b="1" dirty="0" smtClean="0">
                <a:latin typeface="+mn-ea"/>
              </a:rPr>
              <a:t>2022-1</a:t>
            </a:r>
            <a:r>
              <a:rPr lang="zh-CN" altLang="en-US" b="1" dirty="0">
                <a:latin typeface="+mn-ea"/>
              </a:rPr>
              <a:t>是</a:t>
            </a:r>
            <a:r>
              <a:rPr lang="en-US" altLang="zh-CN" b="1" dirty="0" smtClean="0">
                <a:latin typeface="+mn-ea"/>
              </a:rPr>
              <a:t>2022</a:t>
            </a:r>
            <a:r>
              <a:rPr lang="zh-CN" altLang="en-US" b="1" dirty="0" smtClean="0">
                <a:latin typeface="+mn-ea"/>
              </a:rPr>
              <a:t>年</a:t>
            </a:r>
            <a:r>
              <a:rPr lang="zh-CN" altLang="en-US" b="1" dirty="0">
                <a:latin typeface="+mn-ea"/>
              </a:rPr>
              <a:t>第</a:t>
            </a:r>
            <a:r>
              <a:rPr lang="en-US" altLang="zh-CN" b="1" dirty="0">
                <a:latin typeface="+mn-ea"/>
              </a:rPr>
              <a:t>100</a:t>
            </a:r>
            <a:r>
              <a:rPr lang="zh-CN" altLang="en-US" b="1" dirty="0">
                <a:latin typeface="+mn-ea"/>
              </a:rPr>
              <a:t>至</a:t>
            </a:r>
            <a:r>
              <a:rPr lang="en-US" altLang="zh-CN" b="1" dirty="0">
                <a:latin typeface="+mn-ea"/>
              </a:rPr>
              <a:t>199</a:t>
            </a:r>
            <a:r>
              <a:rPr lang="zh-CN" altLang="en-US" b="1" dirty="0">
                <a:latin typeface="+mn-ea"/>
              </a:rPr>
              <a:t>天</a:t>
            </a:r>
            <a:r>
              <a:rPr lang="en-US" altLang="zh-CN" b="1" dirty="0">
                <a:latin typeface="+mn-ea"/>
              </a:rPr>
              <a:t>EAS</a:t>
            </a:r>
            <a:r>
              <a:rPr lang="zh-CN" altLang="en-US" b="1" dirty="0">
                <a:latin typeface="+mn-ea"/>
              </a:rPr>
              <a:t>拟合后的数据，</a:t>
            </a:r>
            <a:r>
              <a:rPr lang="en-US" altLang="zh-CN" b="1" dirty="0">
                <a:latin typeface="+mn-ea"/>
              </a:rPr>
              <a:t> </a:t>
            </a:r>
            <a:r>
              <a:rPr lang="en-US" altLang="zh-CN" b="1" dirty="0" smtClean="0">
                <a:latin typeface="+mn-ea"/>
              </a:rPr>
              <a:t>2022-2</a:t>
            </a:r>
            <a:r>
              <a:rPr lang="zh-CN" altLang="en-US" b="1" dirty="0">
                <a:latin typeface="+mn-ea"/>
              </a:rPr>
              <a:t>是</a:t>
            </a:r>
            <a:r>
              <a:rPr lang="en-US" altLang="zh-CN" b="1" dirty="0" smtClean="0">
                <a:latin typeface="+mn-ea"/>
              </a:rPr>
              <a:t>2022</a:t>
            </a:r>
            <a:r>
              <a:rPr lang="zh-CN" altLang="en-US" b="1" dirty="0" smtClean="0">
                <a:latin typeface="+mn-ea"/>
              </a:rPr>
              <a:t>年</a:t>
            </a:r>
            <a:r>
              <a:rPr lang="zh-CN" altLang="en-US" b="1" dirty="0">
                <a:latin typeface="+mn-ea"/>
              </a:rPr>
              <a:t>第</a:t>
            </a:r>
            <a:r>
              <a:rPr lang="en-US" altLang="zh-CN" b="1" dirty="0">
                <a:latin typeface="+mn-ea"/>
              </a:rPr>
              <a:t>200</a:t>
            </a:r>
            <a:r>
              <a:rPr lang="zh-CN" altLang="en-US" b="1" dirty="0">
                <a:latin typeface="+mn-ea"/>
              </a:rPr>
              <a:t>至</a:t>
            </a:r>
            <a:r>
              <a:rPr lang="en-US" altLang="zh-CN" b="1" dirty="0">
                <a:latin typeface="+mn-ea"/>
              </a:rPr>
              <a:t>299</a:t>
            </a:r>
            <a:r>
              <a:rPr lang="zh-CN" altLang="en-US" b="1" dirty="0">
                <a:latin typeface="+mn-ea"/>
              </a:rPr>
              <a:t>天</a:t>
            </a:r>
            <a:r>
              <a:rPr lang="en-US" altLang="zh-CN" b="1" dirty="0">
                <a:latin typeface="+mn-ea"/>
              </a:rPr>
              <a:t>EAS</a:t>
            </a:r>
            <a:r>
              <a:rPr lang="zh-CN" altLang="en-US" b="1" dirty="0">
                <a:latin typeface="+mn-ea"/>
              </a:rPr>
              <a:t>拟合后的数据，</a:t>
            </a:r>
            <a:r>
              <a:rPr lang="en-US" altLang="zh-CN" b="1" dirty="0">
                <a:latin typeface="+mn-ea"/>
              </a:rPr>
              <a:t> </a:t>
            </a:r>
            <a:r>
              <a:rPr lang="en-US" altLang="zh-CN" b="1" dirty="0" smtClean="0">
                <a:latin typeface="+mn-ea"/>
              </a:rPr>
              <a:t>2022-3</a:t>
            </a:r>
            <a:r>
              <a:rPr lang="zh-CN" altLang="en-US" b="1" dirty="0">
                <a:latin typeface="+mn-ea"/>
              </a:rPr>
              <a:t>是</a:t>
            </a:r>
            <a:r>
              <a:rPr lang="en-US" altLang="zh-CN" b="1" dirty="0" smtClean="0">
                <a:latin typeface="+mn-ea"/>
              </a:rPr>
              <a:t>2022</a:t>
            </a:r>
            <a:r>
              <a:rPr lang="zh-CN" altLang="en-US" b="1" dirty="0" smtClean="0">
                <a:latin typeface="+mn-ea"/>
              </a:rPr>
              <a:t>年</a:t>
            </a:r>
            <a:r>
              <a:rPr lang="zh-CN" altLang="en-US" b="1" dirty="0">
                <a:latin typeface="+mn-ea"/>
              </a:rPr>
              <a:t>第</a:t>
            </a:r>
            <a:r>
              <a:rPr lang="en-US" altLang="zh-CN" b="1" dirty="0">
                <a:latin typeface="+mn-ea"/>
              </a:rPr>
              <a:t>300</a:t>
            </a:r>
            <a:r>
              <a:rPr lang="zh-CN" altLang="en-US" b="1" dirty="0">
                <a:latin typeface="+mn-ea"/>
              </a:rPr>
              <a:t>至</a:t>
            </a:r>
            <a:r>
              <a:rPr lang="en-US" altLang="zh-CN" b="1" dirty="0">
                <a:latin typeface="+mn-ea"/>
              </a:rPr>
              <a:t>366</a:t>
            </a:r>
            <a:r>
              <a:rPr lang="zh-CN" altLang="en-US" b="1" dirty="0">
                <a:latin typeface="+mn-ea"/>
              </a:rPr>
              <a:t>天</a:t>
            </a:r>
            <a:r>
              <a:rPr lang="en-US" altLang="zh-CN" b="1" dirty="0">
                <a:latin typeface="+mn-ea"/>
              </a:rPr>
              <a:t>EAS</a:t>
            </a:r>
            <a:r>
              <a:rPr lang="zh-CN" altLang="en-US" b="1" dirty="0">
                <a:latin typeface="+mn-ea"/>
              </a:rPr>
              <a:t>拟合后的数据。</a:t>
            </a:r>
            <a:r>
              <a:rPr lang="en-US" altLang="zh-CN" dirty="0">
                <a:latin typeface="华文楷体" pitchFamily="2" charset="-122"/>
                <a:ea typeface="华文楷体" pitchFamily="2" charset="-122"/>
              </a:rPr>
              <a:t/>
            </a:r>
            <a:br>
              <a:rPr lang="en-US" altLang="zh-CN" dirty="0">
                <a:latin typeface="华文楷体" pitchFamily="2" charset="-122"/>
                <a:ea typeface="华文楷体" pitchFamily="2" charset="-122"/>
              </a:rPr>
            </a:br>
            <a:r>
              <a:rPr lang="zh-CN" altLang="en-US" b="1" dirty="0">
                <a:latin typeface="+mn-ea"/>
                <a:ea typeface="+mn-ea"/>
              </a:rPr>
              <a:t>文件夹</a:t>
            </a:r>
            <a:r>
              <a:rPr lang="en-US" altLang="zh-CN" b="1" dirty="0" smtClean="0">
                <a:latin typeface="+mn-ea"/>
                <a:ea typeface="+mn-ea"/>
              </a:rPr>
              <a:t>2023-0-stat</a:t>
            </a:r>
            <a:r>
              <a:rPr lang="zh-CN" altLang="en-US" b="1" dirty="0">
                <a:latin typeface="+mn-ea"/>
                <a:ea typeface="+mn-ea"/>
              </a:rPr>
              <a:t>是</a:t>
            </a:r>
            <a:r>
              <a:rPr lang="en-US" altLang="zh-CN" b="1" dirty="0" smtClean="0">
                <a:latin typeface="+mn-ea"/>
                <a:ea typeface="+mn-ea"/>
              </a:rPr>
              <a:t>2023</a:t>
            </a:r>
            <a:r>
              <a:rPr lang="zh-CN" altLang="en-US" b="1" dirty="0" smtClean="0">
                <a:latin typeface="+mn-ea"/>
                <a:ea typeface="+mn-ea"/>
              </a:rPr>
              <a:t>年</a:t>
            </a:r>
            <a:r>
              <a:rPr lang="zh-CN" altLang="en-US" b="1" dirty="0">
                <a:latin typeface="+mn-ea"/>
                <a:ea typeface="+mn-ea"/>
              </a:rPr>
              <a:t>第</a:t>
            </a:r>
            <a:r>
              <a:rPr lang="en-US" altLang="zh-CN" b="1" dirty="0">
                <a:latin typeface="+mn-ea"/>
                <a:ea typeface="+mn-ea"/>
              </a:rPr>
              <a:t>1</a:t>
            </a:r>
            <a:r>
              <a:rPr lang="zh-CN" altLang="en-US" b="1" dirty="0" smtClean="0">
                <a:latin typeface="+mn-ea"/>
                <a:ea typeface="+mn-ea"/>
              </a:rPr>
              <a:t>至</a:t>
            </a:r>
            <a:r>
              <a:rPr lang="en-US" altLang="zh-CN" b="1" dirty="0" smtClean="0">
                <a:latin typeface="+mn-ea"/>
                <a:ea typeface="+mn-ea"/>
              </a:rPr>
              <a:t>47</a:t>
            </a:r>
            <a:r>
              <a:rPr lang="zh-CN" altLang="en-US" b="1" dirty="0" smtClean="0">
                <a:latin typeface="+mn-ea"/>
                <a:ea typeface="+mn-ea"/>
              </a:rPr>
              <a:t>天</a:t>
            </a:r>
            <a:r>
              <a:rPr lang="zh-CN" altLang="en-US" b="1" dirty="0">
                <a:latin typeface="+mn-ea"/>
                <a:ea typeface="+mn-ea"/>
              </a:rPr>
              <a:t>各探测器单粒子幅度分布曲线的峰位和每分钟计数的数据</a:t>
            </a:r>
            <a:r>
              <a:rPr lang="zh-CN" altLang="en-US" b="1" dirty="0" smtClean="0">
                <a:latin typeface="+mn-ea"/>
                <a:ea typeface="+mn-ea"/>
              </a:rPr>
              <a:t>。</a:t>
            </a:r>
            <a:r>
              <a:rPr lang="en-US" altLang="zh-CN" sz="2200" b="1" dirty="0">
                <a:latin typeface="+mn-ea"/>
              </a:rPr>
              <a:t/>
            </a:r>
            <a:br>
              <a:rPr lang="en-US" altLang="zh-CN" sz="2200" b="1" dirty="0">
                <a:latin typeface="+mn-ea"/>
              </a:rPr>
            </a:br>
            <a:r>
              <a:rPr lang="zh-CN" altLang="en-US" sz="3100" b="1" dirty="0">
                <a:solidFill>
                  <a:srgbClr val="7030A0"/>
                </a:solidFill>
                <a:latin typeface="楷体" panose="02010609060101010101" pitchFamily="49" charset="-122"/>
                <a:ea typeface="楷体" panose="02010609060101010101" pitchFamily="49" charset="-122"/>
              </a:rPr>
              <a:t>下载的原始压缩数据文件</a:t>
            </a:r>
            <a:r>
              <a:rPr lang="en-US" altLang="zh-CN" sz="2200" b="1" dirty="0">
                <a:latin typeface="+mn-ea"/>
              </a:rPr>
              <a:t/>
            </a:r>
            <a:br>
              <a:rPr lang="en-US" altLang="zh-CN" sz="2200" b="1" dirty="0">
                <a:latin typeface="+mn-ea"/>
              </a:rPr>
            </a:br>
            <a:r>
              <a:rPr lang="en-US" altLang="zh-CN" sz="2200" b="1" dirty="0">
                <a:latin typeface="+mn-ea"/>
              </a:rPr>
              <a:t/>
            </a:r>
            <a:br>
              <a:rPr lang="en-US" altLang="zh-CN" sz="2200" b="1" dirty="0">
                <a:latin typeface="+mn-ea"/>
              </a:rPr>
            </a:br>
            <a:r>
              <a:rPr lang="en-US" altLang="zh-CN" sz="2200" b="1" dirty="0">
                <a:latin typeface="+mn-ea"/>
              </a:rPr>
              <a:t/>
            </a:r>
            <a:br>
              <a:rPr lang="en-US" altLang="zh-CN" sz="2200" b="1" dirty="0">
                <a:latin typeface="+mn-ea"/>
              </a:rPr>
            </a:br>
            <a:r>
              <a:rPr lang="zh-CN" altLang="en-US" sz="2200" b="1" dirty="0">
                <a:latin typeface="+mn-ea"/>
              </a:rPr>
              <a:t> </a:t>
            </a:r>
            <a:endParaRPr lang="zh-CN" altLang="en-US" sz="4000" dirty="0">
              <a:latin typeface="华文楷体" pitchFamily="2" charset="-122"/>
              <a:ea typeface="华文楷体" pitchFamily="2" charset="-122"/>
            </a:endParaRPr>
          </a:p>
        </p:txBody>
      </p:sp>
      <p:sp>
        <p:nvSpPr>
          <p:cNvPr id="6" name="文本占位符 5"/>
          <p:cNvSpPr>
            <a:spLocks noGrp="1"/>
          </p:cNvSpPr>
          <p:nvPr>
            <p:ph type="body" sz="half" idx="2"/>
          </p:nvPr>
        </p:nvSpPr>
        <p:spPr>
          <a:xfrm>
            <a:off x="0" y="4214818"/>
            <a:ext cx="4000496" cy="2412124"/>
          </a:xfrm>
        </p:spPr>
        <p:txBody>
          <a:bodyPr>
            <a:normAutofit fontScale="92500" lnSpcReduction="20000"/>
          </a:bodyPr>
          <a:lstStyle/>
          <a:p>
            <a:pPr algn="ctr"/>
            <a:r>
              <a:rPr lang="zh-CN" altLang="en-US" sz="4400" dirty="0">
                <a:solidFill>
                  <a:srgbClr val="FF0000"/>
                </a:solidFill>
                <a:latin typeface="隶书" pitchFamily="49" charset="-122"/>
                <a:ea typeface="隶书" pitchFamily="49" charset="-122"/>
              </a:rPr>
              <a:t>东直门中学</a:t>
            </a:r>
            <a:r>
              <a:rPr lang="en-US" altLang="zh-CN" sz="4400" dirty="0">
                <a:solidFill>
                  <a:srgbClr val="FF0000"/>
                </a:solidFill>
                <a:latin typeface="隶书" pitchFamily="49" charset="-122"/>
                <a:ea typeface="隶书" pitchFamily="49" charset="-122"/>
              </a:rPr>
              <a:t/>
            </a:r>
            <a:br>
              <a:rPr lang="en-US" altLang="zh-CN" sz="4400" dirty="0">
                <a:solidFill>
                  <a:srgbClr val="FF0000"/>
                </a:solidFill>
                <a:latin typeface="隶书" pitchFamily="49" charset="-122"/>
                <a:ea typeface="隶书" pitchFamily="49" charset="-122"/>
              </a:rPr>
            </a:br>
            <a:r>
              <a:rPr lang="zh-CN" altLang="en-US" sz="4400" dirty="0" smtClean="0">
                <a:solidFill>
                  <a:srgbClr val="FF0000"/>
                </a:solidFill>
                <a:latin typeface="隶书" pitchFamily="49" charset="-122"/>
                <a:ea typeface="隶书" pitchFamily="49" charset="-122"/>
              </a:rPr>
              <a:t>宇宙线</a:t>
            </a:r>
            <a:r>
              <a:rPr lang="en-US" altLang="zh-CN" sz="4400" dirty="0" smtClean="0">
                <a:solidFill>
                  <a:srgbClr val="FF0000"/>
                </a:solidFill>
                <a:latin typeface="隶书" pitchFamily="49" charset="-122"/>
                <a:ea typeface="隶书" pitchFamily="49" charset="-122"/>
              </a:rPr>
              <a:t>9</a:t>
            </a:r>
            <a:r>
              <a:rPr lang="zh-CN" altLang="en-US" sz="4400" dirty="0" smtClean="0">
                <a:solidFill>
                  <a:srgbClr val="FF0000"/>
                </a:solidFill>
                <a:latin typeface="隶书" pitchFamily="49" charset="-122"/>
                <a:ea typeface="隶书" pitchFamily="49" charset="-122"/>
              </a:rPr>
              <a:t>探测器</a:t>
            </a:r>
            <a:endParaRPr lang="en-US" altLang="zh-CN" sz="4400" dirty="0" smtClean="0">
              <a:solidFill>
                <a:srgbClr val="FF0000"/>
              </a:solidFill>
              <a:latin typeface="隶书" pitchFamily="49" charset="-122"/>
              <a:ea typeface="隶书" pitchFamily="49" charset="-122"/>
            </a:endParaRPr>
          </a:p>
          <a:p>
            <a:pPr algn="ctr"/>
            <a:r>
              <a:rPr lang="en-US" altLang="zh-CN" sz="4400" dirty="0" smtClean="0">
                <a:solidFill>
                  <a:srgbClr val="FF0000"/>
                </a:solidFill>
                <a:latin typeface="隶书" pitchFamily="49" charset="-122"/>
                <a:ea typeface="隶书" pitchFamily="49" charset="-122"/>
              </a:rPr>
              <a:t>3×3</a:t>
            </a:r>
            <a:r>
              <a:rPr lang="zh-CN" altLang="en-US" sz="4400" dirty="0" smtClean="0">
                <a:solidFill>
                  <a:srgbClr val="FF0000"/>
                </a:solidFill>
                <a:latin typeface="隶书" pitchFamily="49" charset="-122"/>
                <a:ea typeface="隶书" pitchFamily="49" charset="-122"/>
              </a:rPr>
              <a:t>阵列</a:t>
            </a:r>
            <a:r>
              <a:rPr lang="en-US" altLang="zh-CN" sz="4400" dirty="0">
                <a:solidFill>
                  <a:srgbClr val="FF0000"/>
                </a:solidFill>
                <a:latin typeface="隶书" pitchFamily="49" charset="-122"/>
                <a:ea typeface="隶书" pitchFamily="49" charset="-122"/>
              </a:rPr>
              <a:t/>
            </a:r>
            <a:br>
              <a:rPr lang="en-US" altLang="zh-CN" sz="4400" dirty="0">
                <a:solidFill>
                  <a:srgbClr val="FF0000"/>
                </a:solidFill>
                <a:latin typeface="隶书" pitchFamily="49" charset="-122"/>
                <a:ea typeface="隶书" pitchFamily="49" charset="-122"/>
              </a:rPr>
            </a:br>
            <a:r>
              <a:rPr lang="zh-CN" altLang="en-US" sz="4400" dirty="0">
                <a:solidFill>
                  <a:srgbClr val="FF0000"/>
                </a:solidFill>
                <a:latin typeface="隶书" pitchFamily="49" charset="-122"/>
                <a:ea typeface="隶书" pitchFamily="49" charset="-122"/>
              </a:rPr>
              <a:t>共享数据结构</a:t>
            </a:r>
            <a:endParaRPr lang="zh-CN" altLang="en-US" sz="4400" dirty="0"/>
          </a:p>
        </p:txBody>
      </p:sp>
      <p:sp>
        <p:nvSpPr>
          <p:cNvPr id="7" name="图片占位符 6"/>
          <p:cNvSpPr>
            <a:spLocks noGrp="1"/>
          </p:cNvSpPr>
          <p:nvPr>
            <p:ph type="pic" idx="1"/>
          </p:nvPr>
        </p:nvSpPr>
        <p:spPr>
          <a:xfrm>
            <a:off x="5200424" y="1415845"/>
            <a:ext cx="3046695" cy="4447786"/>
          </a:xfrm>
        </p:spPr>
      </p:sp>
      <p:sp>
        <p:nvSpPr>
          <p:cNvPr id="13" name="燕尾形箭头 12"/>
          <p:cNvSpPr/>
          <p:nvPr/>
        </p:nvSpPr>
        <p:spPr>
          <a:xfrm flipV="1">
            <a:off x="2994228" y="3429000"/>
            <a:ext cx="1027704" cy="5619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cxnSpLocks/>
          </p:cNvCxnSpPr>
          <p:nvPr/>
        </p:nvCxnSpPr>
        <p:spPr>
          <a:xfrm>
            <a:off x="4021931" y="3087330"/>
            <a:ext cx="14288" cy="2920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036219" y="3096238"/>
            <a:ext cx="100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cxnSpLocks/>
          </p:cNvCxnSpPr>
          <p:nvPr/>
        </p:nvCxnSpPr>
        <p:spPr>
          <a:xfrm>
            <a:off x="4021932" y="6007508"/>
            <a:ext cx="16902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箭头: 右 17">
            <a:extLst>
              <a:ext uri="{FF2B5EF4-FFF2-40B4-BE49-F238E27FC236}">
                <a16:creationId xmlns="" xmlns:a16="http://schemas.microsoft.com/office/drawing/2014/main" id="{A6725E86-450E-45AC-A18A-23BF5958DC10}"/>
              </a:ext>
            </a:extLst>
          </p:cNvPr>
          <p:cNvSpPr/>
          <p:nvPr/>
        </p:nvSpPr>
        <p:spPr>
          <a:xfrm>
            <a:off x="3500430" y="0"/>
            <a:ext cx="462669"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rot="16200000" flipV="1">
            <a:off x="2621823" y="1521527"/>
            <a:ext cx="2788430" cy="31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0800000">
            <a:off x="4032178" y="2952520"/>
            <a:ext cx="1817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0800000" flipV="1">
            <a:off x="4071936" y="142851"/>
            <a:ext cx="142874" cy="1"/>
          </a:xfrm>
          <a:prstGeom prst="line">
            <a:avLst/>
          </a:prstGeom>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2"/>
          <a:srcRect/>
          <a:stretch>
            <a:fillRect/>
          </a:stretch>
        </p:blipFill>
        <p:spPr bwMode="auto">
          <a:xfrm>
            <a:off x="4029320" y="31127"/>
            <a:ext cx="5114680" cy="673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FSHAPE" val="308609252"/>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454,&quot;width&quot;:1662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157261658</TotalTime>
  <Pages>0</Pages>
  <Words>897</Words>
  <Characters>0</Characters>
  <Application>Microsoft Office PowerPoint</Application>
  <DocSecurity>0</DocSecurity>
  <PresentationFormat>全屏显示(4:3)</PresentationFormat>
  <Lines>0</Lines>
  <Paragraphs>42</Paragraphs>
  <Slides>16</Slides>
  <Notes>1</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默认设计模板</vt:lpstr>
      <vt:lpstr>参加国际μ子周数据分析方法 沈长铨 介绍数据共享平台下载和使用数据方法及物理原理 </vt:lpstr>
      <vt:lpstr>什么是国际μ子周？</vt:lpstr>
      <vt:lpstr>2021年参加国际μ子周学校的分佈图</vt:lpstr>
      <vt:lpstr>参加今年国际μ子周的要求</vt:lpstr>
      <vt:lpstr>进入网页后点击《我已阅读并同意以上声明》，就会弹出左下方《数据下载》填写表格。</vt:lpstr>
      <vt:lpstr>填写网页左下方表格后 点击《提交申请》就完成登录</vt:lpstr>
      <vt:lpstr>登录后显示的页面 点击各季度图标就能下载相应数据 目前还只有东直门中学探测器阵列的数据</vt:lpstr>
      <vt:lpstr>幻灯片 8</vt:lpstr>
      <vt:lpstr>   已经解压缩的数据文件 文件夹2022-0是2020年第1至99天EAS拟合后的数据，2022-1是2022年第100至199天EAS拟合后的数据， 2022-2是2022年第200至299天EAS拟合后的数据， 2022-3是2022年第300至366天EAS拟合后的数据。 文件夹2023-0-stat是2023年第1至47天各探测器单粒子幅度分布曲线的峰位和每分钟计数的数据。 下载的原始压缩数据文件    </vt:lpstr>
      <vt:lpstr>幻灯片 10</vt:lpstr>
      <vt:lpstr>Stat文件示例：用excel打开文件2023-047-stat. csv  第1行是日期；第2行是内容表示；从第3行往下各行是每分钟数据：第1（A）列是从2018年1月1日起计算的日子；第2（B）列是当天时间，从0点钟开始每分钟序号；第3（C）列到第11（K）列分别是从1至9个探测器测量单粒子的输出信号最可机幅度（单粒子幅度谱的峰值），用于判断一个探测器每次触发测量到的粒子数量；第12（L）列到第20（T）列分别是1至9号探测器在这1分钟内探测到的粒子数量，用它们可以知道宇宙线μ子在这一分钟内每一个探测器的计数（计数率），可以研究宇宙线强度。</vt:lpstr>
      <vt:lpstr>第一步：【1】鼠标左键点击U3位置，【2】点击右上角的∑图标，会弹出=SUM(A3:T3),【3】把它的A改成L。这就是9个探测器在这一分钟内的计数。 </vt:lpstr>
      <vt:lpstr>第二步：【1】鼠标左键点击U3位置，【2】复制（按键盘的Ctrl C）【3】黏贴到U3到U1442（鼠标按住U4不松手向下拖至U1442，按键盘的Ctrl V,即黏贴；然后按回车键），这样在U列就得到了全天每分钟的计数。</vt:lpstr>
      <vt:lpstr>第三步：【1】鼠标左键点击U1443位置，【2】点击右上角的∑图标，会弹出=SUM(U3:U1442), ；然后按回车键。这样在U1443位置就得到了全天的总计数N=70244712。</vt:lpstr>
      <vt:lpstr>第四步：计算μ子强度</vt:lpstr>
      <vt:lpstr>谢谢各位听众！ 欢迎提问</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羊八井ASγ实验进展和展望</dc:title>
  <dc:creator>huhb</dc:creator>
  <cp:lastModifiedBy>ZAM</cp:lastModifiedBy>
  <cp:revision>386</cp:revision>
  <cp:lastPrinted>1899-12-30T00:00:00Z</cp:lastPrinted>
  <dcterms:created xsi:type="dcterms:W3CDTF">2011-03-05T06:33:35Z</dcterms:created>
  <dcterms:modified xsi:type="dcterms:W3CDTF">2023-02-19T13:44:55Z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2052-8.1.0.3442</vt:lpwstr>
  </property>
</Properties>
</file>