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2" r:id="rId2"/>
    <p:sldId id="369" r:id="rId3"/>
    <p:sldId id="262" r:id="rId4"/>
    <p:sldId id="390" r:id="rId5"/>
    <p:sldId id="264" r:id="rId6"/>
    <p:sldId id="370" r:id="rId7"/>
    <p:sldId id="382" r:id="rId8"/>
    <p:sldId id="393" r:id="rId9"/>
    <p:sldId id="432" r:id="rId10"/>
    <p:sldId id="394"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40" r:id="rId29"/>
    <p:sldId id="418" r:id="rId30"/>
    <p:sldId id="419" r:id="rId31"/>
    <p:sldId id="420" r:id="rId32"/>
    <p:sldId id="439" r:id="rId33"/>
    <p:sldId id="438"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86" autoAdjust="0"/>
  </p:normalViewPr>
  <p:slideViewPr>
    <p:cSldViewPr>
      <p:cViewPr varScale="1">
        <p:scale>
          <a:sx n="78" d="100"/>
          <a:sy n="78" d="100"/>
        </p:scale>
        <p:origin x="750" y="90"/>
      </p:cViewPr>
      <p:guideLst>
        <p:guide orient="horz" pos="2160"/>
        <p:guide pos="2880"/>
      </p:guideLst>
    </p:cSldViewPr>
  </p:slideViewPr>
  <p:outlineViewPr>
    <p:cViewPr>
      <p:scale>
        <a:sx n="33" d="100"/>
        <a:sy n="33" d="100"/>
      </p:scale>
      <p:origin x="27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idx="2"/>
          </p:nvPr>
        </p:nvSpPr>
        <p:spPr bwMode="auto">
          <a:xfrm>
            <a:off x="1050925" y="754063"/>
            <a:ext cx="4572000" cy="3294062"/>
          </a:xfrm>
          <a:prstGeom prst="rect">
            <a:avLst/>
          </a:prstGeom>
          <a:noFill/>
          <a:ln w="9525">
            <a:noFill/>
            <a:miter lim="800000"/>
            <a:headEnd/>
            <a:tailEnd/>
          </a:ln>
        </p:spPr>
      </p:sp>
      <p:sp>
        <p:nvSpPr>
          <p:cNvPr id="2051" name="Rectangle 3"/>
          <p:cNvSpPr>
            <a:spLocks noGrp="1" noChangeArrowheads="1"/>
          </p:cNvSpPr>
          <p:nvPr>
            <p:ph type="body" sz="quarter" idx="3"/>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2" name="Rectangle 4"/>
          <p:cNvSpPr>
            <a:spLocks noGrp="1" noChangeArrowheads="1"/>
          </p:cNvSpPr>
          <p:nvPr>
            <p:ph type="hdr" sz="quarter"/>
          </p:nvPr>
        </p:nvSpPr>
        <p:spPr bwMode="auto">
          <a:xfrm>
            <a:off x="0"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CN" altLang="en-US"/>
          </a:p>
        </p:txBody>
      </p:sp>
      <p:sp>
        <p:nvSpPr>
          <p:cNvPr id="2053" name="Rectangle 5"/>
          <p:cNvSpPr>
            <a:spLocks noGrp="1" noChangeArrowheads="1"/>
          </p:cNvSpPr>
          <p:nvPr>
            <p:ph type="dt" idx="1"/>
          </p:nvPr>
        </p:nvSpPr>
        <p:spPr bwMode="auto">
          <a:xfrm>
            <a:off x="3883025" y="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F34A69F-95BF-45E1-A9D2-FEFAF40A44F6}" type="slidenum">
              <a:rPr lang="zh-CN" altLang="en-US"/>
              <a:pPr>
                <a:defRPr/>
              </a:pPr>
              <a:t>‹#›</a:t>
            </a:fld>
            <a:endParaRPr lang="en-US"/>
          </a:p>
        </p:txBody>
      </p:sp>
    </p:spTree>
    <p:extLst>
      <p:ext uri="{BB962C8B-B14F-4D97-AF65-F5344CB8AC3E}">
        <p14:creationId xmlns:p14="http://schemas.microsoft.com/office/powerpoint/2010/main" val="1883262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39825" y="752475"/>
            <a:ext cx="4387850" cy="3290888"/>
          </a:xfrm>
        </p:spPr>
      </p:sp>
      <p:sp>
        <p:nvSpPr>
          <p:cNvPr id="30723" name="Rectangle 3"/>
          <p:cNvSpPr>
            <a:spLocks noGrp="1" noChangeArrowheads="1"/>
          </p:cNvSpPr>
          <p:nvPr>
            <p:ph type="body" idx="1"/>
          </p:nvPr>
        </p:nvSpPr>
        <p:spPr>
          <a:xfrm>
            <a:off x="533400" y="4386263"/>
            <a:ext cx="5783263" cy="3951287"/>
          </a:xfrm>
          <a:noFill/>
          <a:ln/>
        </p:spPr>
        <p:txBody>
          <a:bodyPr/>
          <a:lstStyle/>
          <a:p>
            <a:pPr eaLnBrk="1" hangingPunct="1"/>
            <a:r>
              <a:rPr lang="zh-CN" altLang="en-US" smtClean="0">
                <a:latin typeface="Arial" charset="0"/>
              </a:rPr>
              <a:t>尽管宇宙线对粒子物理做出了许多重要贡献，但它来自何处，如何被加速仍是基本问题。</a:t>
            </a:r>
          </a:p>
          <a:p>
            <a:pPr eaLnBrk="1" hangingPunct="1"/>
            <a:r>
              <a:rPr lang="zh-CN" altLang="en-US" smtClean="0">
                <a:latin typeface="Arial" charset="0"/>
              </a:rPr>
              <a:t>。。。。。。</a:t>
            </a:r>
          </a:p>
          <a:p>
            <a:pPr eaLnBrk="1" hangingPunct="1"/>
            <a:r>
              <a:rPr lang="zh-CN" altLang="en-US" smtClean="0">
                <a:latin typeface="Arial" charset="0"/>
              </a:rPr>
              <a:t>宇宙线对最前沿的物理也仍然发挥重要的作用。</a:t>
            </a:r>
          </a:p>
          <a:p>
            <a:pPr eaLnBrk="1" hangingPunct="1"/>
            <a:endParaRPr lang="zh-CN" altLang="en-US" smtClean="0">
              <a:latin typeface="Arial" charset="0"/>
            </a:endParaRPr>
          </a:p>
        </p:txBody>
      </p:sp>
    </p:spTree>
    <p:extLst>
      <p:ext uri="{BB962C8B-B14F-4D97-AF65-F5344CB8AC3E}">
        <p14:creationId xmlns:p14="http://schemas.microsoft.com/office/powerpoint/2010/main" val="3357444152"/>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1413" y="684213"/>
            <a:ext cx="4572000" cy="3429000"/>
          </a:xfrm>
        </p:spPr>
      </p:sp>
      <p:sp>
        <p:nvSpPr>
          <p:cNvPr id="25603" name="Rectangle 3"/>
          <p:cNvSpPr>
            <a:spLocks noGrp="1" noRot="1" noChangeArrowheads="1"/>
          </p:cNvSpPr>
          <p:nvPr>
            <p:ph type="body" idx="1"/>
          </p:nvPr>
        </p:nvSpPr>
        <p:spPr>
          <a:xfrm>
            <a:off x="912813" y="4341813"/>
            <a:ext cx="5029200" cy="4114800"/>
          </a:xfrm>
          <a:noFill/>
          <a:ln/>
        </p:spPr>
        <p:txBody>
          <a:bodyPr/>
          <a:lstStyle/>
          <a:p>
            <a:pPr eaLnBrk="1" hangingPunct="1"/>
            <a:r>
              <a:rPr lang="zh-CN" altLang="en-US" dirty="0" smtClean="0">
                <a:latin typeface="Arial" charset="0"/>
              </a:rPr>
              <a:t>您已经熟悉这新世纪物理学前沿的</a:t>
            </a:r>
            <a:r>
              <a:rPr lang="en-US" altLang="zh-CN" dirty="0" smtClean="0">
                <a:latin typeface="Arial" charset="0"/>
              </a:rPr>
              <a:t>11</a:t>
            </a:r>
            <a:r>
              <a:rPr lang="zh-CN" altLang="en-US" dirty="0" smtClean="0">
                <a:latin typeface="Arial" charset="0"/>
              </a:rPr>
              <a:t>个重大科学问题。其中的第六个问题就是宇宙线的起源，加速和传播的问题。</a:t>
            </a:r>
          </a:p>
          <a:p>
            <a:pPr eaLnBrk="1" hangingPunct="1"/>
            <a:r>
              <a:rPr lang="zh-CN" altLang="en-US" dirty="0" smtClean="0">
                <a:latin typeface="Arial" charset="0"/>
              </a:rPr>
              <a:t>除了研究宇宙线的起源和加速问题</a:t>
            </a:r>
            <a:r>
              <a:rPr lang="en-US" altLang="zh-CN" dirty="0" smtClean="0">
                <a:latin typeface="Arial" charset="0"/>
              </a:rPr>
              <a:t>,</a:t>
            </a:r>
            <a:r>
              <a:rPr lang="zh-CN" altLang="en-US" dirty="0" smtClean="0">
                <a:latin typeface="Arial" charset="0"/>
              </a:rPr>
              <a:t>宇宙线的研究和其它前沿物理学研究课题也有紧密的联系</a:t>
            </a:r>
            <a:r>
              <a:rPr lang="en-US" altLang="zh-CN" dirty="0" smtClean="0">
                <a:latin typeface="Arial" charset="0"/>
              </a:rPr>
              <a:t>.</a:t>
            </a:r>
          </a:p>
        </p:txBody>
      </p:sp>
    </p:spTree>
    <p:extLst>
      <p:ext uri="{BB962C8B-B14F-4D97-AF65-F5344CB8AC3E}">
        <p14:creationId xmlns:p14="http://schemas.microsoft.com/office/powerpoint/2010/main" val="1763068145"/>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1413" y="754063"/>
            <a:ext cx="4391025" cy="3294062"/>
          </a:xfrm>
        </p:spPr>
      </p:sp>
      <p:sp>
        <p:nvSpPr>
          <p:cNvPr id="3" name="文本占位符 2"/>
          <p:cNvSpPr>
            <a:spLocks noGrp="1"/>
          </p:cNvSpPr>
          <p:nvPr>
            <p:ph type="body" idx="3"/>
          </p:nvPr>
        </p:nvSpPr>
        <p:spPr/>
        <p:txBody>
          <a:bodyPr/>
          <a:lstStyle/>
          <a:p>
            <a:r>
              <a:rPr lang="zh-CN" altLang="en-US"/>
              <a:t>其中东直门中学站点已经运行多年，积累了大量数据。</a:t>
            </a:r>
          </a:p>
          <a:p>
            <a:r>
              <a:rPr lang="zh-CN" altLang="en-US"/>
              <a:t>还有很多学校想要加入。暂时还没有建设的学校也可以通过联盟分享的阵列数据来开展自己的学习和研究实践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68474-FFBB-45D8-802D-E2B8B8528566}" type="slidenum">
              <a:rPr lang="zh-CN" alt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516EE-3664-406E-B092-D9E82884808E}" type="slidenum">
              <a:rPr lang="zh-CN" alt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8AE6B-CBE9-4EAC-8667-EC80AE2BEF89}" type="slidenum">
              <a:rPr lang="zh-CN" alt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66194-7B31-440C-85A1-ADE508CE374E}" type="slidenum">
              <a:rPr lang="zh-CN" alt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pPr/>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2EA3A-246A-4661-BB1E-8209B0C8CBB2}" type="slidenum">
              <a:rPr lang="zh-CN" alt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D4F4E-EC8D-4254-9AE7-F7F59533348A}"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40A03-1A7E-41FE-B697-3222D15FACB3}"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645D75-8BAA-420B-A40C-0E047B6BA16B}"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B4461-92E4-4FD9-BDBE-0223160C6C4F}" type="slidenum">
              <a:rPr lang="zh-CN" alt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3BD803-CBDB-452D-B33E-C86F2A9D54D2}" type="slidenum">
              <a:rPr lang="zh-CN" alt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07A6E-96D6-4D42-96F7-2F805889D700}" type="slidenum">
              <a:rPr lang="zh-CN" alt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BA3F4-D626-4943-B5FB-84B7E55F5552}" type="slidenum">
              <a:rPr lang="zh-CN" alt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14D9757-427F-4BBD-9D7D-8F8186480E5F}"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quarkne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coc.ihep.ac.cn/datacenter/download.html"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slideLayout" Target="../slideLayouts/slideLayout2.xml"/><Relationship Id="rId10" Type="http://schemas.openxmlformats.org/officeDocument/2006/relationships/image" Target="../media/image8.jpeg"/><Relationship Id="rId4" Type="http://schemas.openxmlformats.org/officeDocument/2006/relationships/audio" Target="../media/media1.WAV"/><Relationship Id="rId9"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365126"/>
            <a:ext cx="8709660" cy="5964555"/>
          </a:xfrm>
        </p:spPr>
        <p:txBody>
          <a:bodyPr>
            <a:normAutofit fontScale="90000"/>
          </a:bodyPr>
          <a:lstStyle/>
          <a:p>
            <a:r>
              <a:rPr lang="zh-CN" altLang="en-US" sz="9800" b="1" dirty="0">
                <a:solidFill>
                  <a:srgbClr val="FF0000"/>
                </a:solidFill>
                <a:latin typeface="隶书" pitchFamily="49" charset="-122"/>
                <a:ea typeface="隶书" pitchFamily="49" charset="-122"/>
              </a:rPr>
              <a:t>校园宇宙线</a:t>
            </a:r>
            <a:r>
              <a:rPr lang="zh-CN" altLang="en-US" sz="9800" b="1" dirty="0" smtClean="0">
                <a:solidFill>
                  <a:srgbClr val="FF0000"/>
                </a:solidFill>
                <a:latin typeface="隶书" pitchFamily="49" charset="-122"/>
                <a:ea typeface="隶书" pitchFamily="49" charset="-122"/>
              </a:rPr>
              <a:t>联盟</a:t>
            </a:r>
            <a:r>
              <a:rPr lang="en-US" altLang="zh-CN" sz="9800" b="1" dirty="0" smtClean="0">
                <a:solidFill>
                  <a:srgbClr val="FF0000"/>
                </a:solidFill>
                <a:latin typeface="隶书" pitchFamily="49" charset="-122"/>
                <a:ea typeface="隶书" pitchFamily="49" charset="-122"/>
              </a:rPr>
              <a:t/>
            </a:r>
            <a:br>
              <a:rPr lang="en-US" altLang="zh-CN" sz="9800" b="1" dirty="0" smtClean="0">
                <a:solidFill>
                  <a:srgbClr val="FF0000"/>
                </a:solidFill>
                <a:latin typeface="隶书" pitchFamily="49" charset="-122"/>
                <a:ea typeface="隶书" pitchFamily="49" charset="-122"/>
              </a:rPr>
            </a:br>
            <a:r>
              <a:rPr lang="zh-CN" altLang="en-US" b="1" dirty="0" smtClean="0">
                <a:solidFill>
                  <a:srgbClr val="00B050"/>
                </a:solidFill>
                <a:latin typeface="隶书" pitchFamily="49" charset="-122"/>
                <a:ea typeface="隶书" pitchFamily="49" charset="-122"/>
              </a:rPr>
              <a:t>沈长铨</a:t>
            </a:r>
            <a:r>
              <a:rPr lang="en-US" altLang="en-US" sz="5400" b="1" dirty="0">
                <a:latin typeface="隶书" pitchFamily="49" charset="-122"/>
                <a:ea typeface="隶书" pitchFamily="49" charset="-122"/>
              </a:rPr>
              <a:t/>
            </a:r>
            <a:br>
              <a:rPr lang="en-US" altLang="en-US" sz="5400" b="1" dirty="0">
                <a:latin typeface="隶书" pitchFamily="49" charset="-122"/>
                <a:ea typeface="隶书" pitchFamily="49" charset="-122"/>
              </a:rPr>
            </a:br>
            <a:r>
              <a:rPr lang="zh-CN" altLang="en-US" sz="6700" b="1" dirty="0">
                <a:solidFill>
                  <a:srgbClr val="C00000"/>
                </a:solidFill>
                <a:latin typeface="隶书" pitchFamily="49" charset="-122"/>
                <a:ea typeface="隶书" pitchFamily="49" charset="-122"/>
              </a:rPr>
              <a:t>介绍数据共享平台下载和使用数据</a:t>
            </a:r>
            <a:r>
              <a:rPr lang="zh-CN" altLang="en-US" sz="6700" b="1" dirty="0" smtClean="0">
                <a:solidFill>
                  <a:srgbClr val="C00000"/>
                </a:solidFill>
                <a:latin typeface="隶书" pitchFamily="49" charset="-122"/>
                <a:ea typeface="隶书" pitchFamily="49" charset="-122"/>
              </a:rPr>
              <a:t>方法及物理原理</a:t>
            </a:r>
            <a:r>
              <a:rPr lang="en-US" altLang="en-US" sz="5400" b="1" dirty="0">
                <a:latin typeface="隶书" pitchFamily="49" charset="-122"/>
                <a:ea typeface="隶书" pitchFamily="49" charset="-122"/>
              </a:rPr>
              <a:t/>
            </a:r>
            <a:br>
              <a:rPr lang="en-US" altLang="en-US" sz="5400" b="1" dirty="0">
                <a:latin typeface="隶书" pitchFamily="49" charset="-122"/>
                <a:ea typeface="隶书" pitchFamily="49" charset="-122"/>
              </a:rPr>
            </a:br>
            <a:r>
              <a:rPr lang="en-US" altLang="zh-CN" sz="3100" b="1" dirty="0" smtClean="0">
                <a:solidFill>
                  <a:srgbClr val="7030A0"/>
                </a:solidFill>
                <a:latin typeface="隶书" pitchFamily="49" charset="-122"/>
                <a:ea typeface="隶书" pitchFamily="49" charset="-122"/>
              </a:rPr>
              <a:t>【1】</a:t>
            </a:r>
            <a:r>
              <a:rPr lang="zh-CN" altLang="en-US" sz="3100" b="1" dirty="0" smtClean="0">
                <a:solidFill>
                  <a:srgbClr val="7030A0"/>
                </a:solidFill>
                <a:latin typeface="隶书" pitchFamily="49" charset="-122"/>
                <a:ea typeface="隶书" pitchFamily="49" charset="-122"/>
              </a:rPr>
              <a:t>宇宙射线基本知识</a:t>
            </a:r>
            <a:r>
              <a:rPr lang="en-US" altLang="zh-CN" sz="3100" b="1" dirty="0" smtClean="0">
                <a:solidFill>
                  <a:srgbClr val="7030A0"/>
                </a:solidFill>
                <a:latin typeface="隶书" pitchFamily="49" charset="-122"/>
                <a:ea typeface="隶书" pitchFamily="49" charset="-122"/>
              </a:rPr>
              <a:t/>
            </a:r>
            <a:br>
              <a:rPr lang="en-US" altLang="zh-CN" sz="3100" b="1" dirty="0" smtClean="0">
                <a:solidFill>
                  <a:srgbClr val="7030A0"/>
                </a:solidFill>
                <a:latin typeface="隶书" pitchFamily="49" charset="-122"/>
                <a:ea typeface="隶书" pitchFamily="49" charset="-122"/>
              </a:rPr>
            </a:br>
            <a:r>
              <a:rPr lang="en-US" altLang="zh-CN" sz="3100" b="1" dirty="0" smtClean="0">
                <a:solidFill>
                  <a:srgbClr val="7030A0"/>
                </a:solidFill>
                <a:latin typeface="隶书" pitchFamily="49" charset="-122"/>
                <a:ea typeface="隶书" pitchFamily="49" charset="-122"/>
              </a:rPr>
              <a:t>【2】</a:t>
            </a:r>
            <a:r>
              <a:rPr lang="zh-CN" altLang="en-US" sz="3100" b="1" dirty="0" smtClean="0">
                <a:solidFill>
                  <a:srgbClr val="7030A0"/>
                </a:solidFill>
                <a:latin typeface="隶书" pitchFamily="49" charset="-122"/>
                <a:ea typeface="隶书" pitchFamily="49" charset="-122"/>
              </a:rPr>
              <a:t>指导</a:t>
            </a:r>
            <a:r>
              <a:rPr lang="en-US" altLang="en-US" sz="3100" b="1" dirty="0" err="1">
                <a:solidFill>
                  <a:srgbClr val="7030A0"/>
                </a:solidFill>
                <a:latin typeface="隶书" pitchFamily="49" charset="-122"/>
                <a:ea typeface="隶书" pitchFamily="49" charset="-122"/>
              </a:rPr>
              <a:t>用Excel</a:t>
            </a:r>
            <a:r>
              <a:rPr lang="zh-CN" altLang="en-US" sz="3100" b="1" dirty="0" smtClean="0">
                <a:solidFill>
                  <a:srgbClr val="7030A0"/>
                </a:solidFill>
                <a:latin typeface="隶书" pitchFamily="49" charset="-122"/>
                <a:ea typeface="隶书" pitchFamily="49" charset="-122"/>
              </a:rPr>
              <a:t>处理数据</a:t>
            </a:r>
            <a:r>
              <a:rPr lang="en-US" altLang="en-US" sz="3100" b="1" dirty="0" err="1" smtClean="0">
                <a:solidFill>
                  <a:srgbClr val="7030A0"/>
                </a:solidFill>
                <a:latin typeface="隶书" pitchFamily="49" charset="-122"/>
                <a:ea typeface="隶书" pitchFamily="49" charset="-122"/>
              </a:rPr>
              <a:t>画天顶角分布</a:t>
            </a:r>
            <a:r>
              <a:rPr lang="zh-CN" altLang="en-US" sz="3100" b="1" dirty="0" smtClean="0">
                <a:solidFill>
                  <a:srgbClr val="7030A0"/>
                </a:solidFill>
                <a:latin typeface="隶书" pitchFamily="49" charset="-122"/>
                <a:ea typeface="隶书" pitchFamily="49" charset="-122"/>
              </a:rPr>
              <a:t>和物理原因</a:t>
            </a:r>
            <a:r>
              <a:rPr lang="en-US" altLang="en-US" sz="3100" b="1" dirty="0" smtClean="0">
                <a:solidFill>
                  <a:srgbClr val="7030A0"/>
                </a:solidFill>
                <a:latin typeface="隶书" pitchFamily="49" charset="-122"/>
                <a:ea typeface="隶书" pitchFamily="49" charset="-122"/>
              </a:rPr>
              <a:t> </a:t>
            </a:r>
            <a:r>
              <a:rPr lang="en-US" altLang="zh-CN" sz="3100" b="1" dirty="0">
                <a:solidFill>
                  <a:srgbClr val="7030A0"/>
                </a:solidFill>
                <a:latin typeface="隶书" pitchFamily="49" charset="-122"/>
                <a:ea typeface="隶书" pitchFamily="49" charset="-122"/>
              </a:rPr>
              <a:t/>
            </a:r>
            <a:br>
              <a:rPr lang="en-US" altLang="zh-CN" sz="3100" b="1" dirty="0">
                <a:solidFill>
                  <a:srgbClr val="7030A0"/>
                </a:solidFill>
                <a:latin typeface="隶书" pitchFamily="49" charset="-122"/>
                <a:ea typeface="隶书" pitchFamily="49" charset="-122"/>
              </a:rPr>
            </a:br>
            <a:r>
              <a:rPr lang="en-US" altLang="zh-CN" sz="3100" b="1" dirty="0" smtClean="0">
                <a:solidFill>
                  <a:srgbClr val="7030A0"/>
                </a:solidFill>
                <a:latin typeface="隶书" pitchFamily="49" charset="-122"/>
                <a:ea typeface="隶书" pitchFamily="49" charset="-122"/>
              </a:rPr>
              <a:t>【3】</a:t>
            </a:r>
            <a:r>
              <a:rPr lang="zh-CN" altLang="en-US" sz="3100" b="1" dirty="0" smtClean="0">
                <a:solidFill>
                  <a:srgbClr val="7030A0"/>
                </a:solidFill>
                <a:latin typeface="隶书" pitchFamily="49" charset="-122"/>
                <a:ea typeface="隶书" pitchFamily="49" charset="-122"/>
              </a:rPr>
              <a:t>测量</a:t>
            </a:r>
            <a:r>
              <a:rPr lang="zh-CN" altLang="en-US" sz="3100" b="1" dirty="0">
                <a:solidFill>
                  <a:srgbClr val="7030A0"/>
                </a:solidFill>
                <a:latin typeface="隶书" pitchFamily="49" charset="-122"/>
                <a:ea typeface="隶书" pitchFamily="49" charset="-122"/>
              </a:rPr>
              <a:t>各时间宇宙线强度，研究其变化的物理规律和物理</a:t>
            </a:r>
            <a:r>
              <a:rPr lang="zh-CN" altLang="en-US" sz="3100" b="1" dirty="0" smtClean="0">
                <a:solidFill>
                  <a:srgbClr val="7030A0"/>
                </a:solidFill>
                <a:latin typeface="隶书" pitchFamily="49" charset="-122"/>
                <a:ea typeface="隶书" pitchFamily="49" charset="-122"/>
              </a:rPr>
              <a:t>原理</a:t>
            </a:r>
            <a:r>
              <a:rPr lang="en-US" altLang="en-US" sz="3100" b="1" dirty="0" smtClean="0">
                <a:solidFill>
                  <a:srgbClr val="7030A0"/>
                </a:solidFill>
                <a:latin typeface="隶书" pitchFamily="49" charset="-122"/>
                <a:ea typeface="隶书" pitchFamily="49" charset="-122"/>
              </a:rPr>
              <a:t> </a:t>
            </a:r>
            <a:endParaRPr lang="en-US" altLang="en-US" sz="3100" b="1" dirty="0">
              <a:solidFill>
                <a:srgbClr val="7030A0"/>
              </a:solidFill>
              <a:latin typeface="隶书" pitchFamily="49" charset="-122"/>
              <a:ea typeface="隶书"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792088"/>
          </a:xfrm>
        </p:spPr>
        <p:txBody>
          <a:bodyPr>
            <a:noAutofit/>
          </a:bodyPr>
          <a:lstStyle/>
          <a:p>
            <a:r>
              <a:rPr lang="zh-CN" altLang="en-US" sz="6600" dirty="0">
                <a:solidFill>
                  <a:srgbClr val="FF0000"/>
                </a:solidFill>
                <a:latin typeface="隶书" panose="02010509060101010101" pitchFamily="49" charset="-122"/>
                <a:ea typeface="隶书" panose="02010509060101010101" pitchFamily="49" charset="-122"/>
              </a:rPr>
              <a:t>国际活动</a:t>
            </a:r>
          </a:p>
        </p:txBody>
      </p:sp>
      <p:sp>
        <p:nvSpPr>
          <p:cNvPr id="3" name="内容占位符 2"/>
          <p:cNvSpPr>
            <a:spLocks noGrp="1"/>
          </p:cNvSpPr>
          <p:nvPr>
            <p:ph idx="1"/>
          </p:nvPr>
        </p:nvSpPr>
        <p:spPr>
          <a:xfrm>
            <a:off x="107504" y="1124744"/>
            <a:ext cx="9036496" cy="5733256"/>
          </a:xfrm>
        </p:spPr>
        <p:txBody>
          <a:bodyPr>
            <a:normAutofit lnSpcReduction="10000"/>
          </a:bodyPr>
          <a:lstStyle/>
          <a:p>
            <a:r>
              <a:rPr lang="zh-CN" altLang="zh-CN" sz="2400" b="1" dirty="0">
                <a:latin typeface="华文楷体" panose="02010600040101010101" pitchFamily="2" charset="-122"/>
                <a:ea typeface="华文楷体" panose="02010600040101010101" pitchFamily="2" charset="-122"/>
              </a:rPr>
              <a:t>美国执行了</a:t>
            </a:r>
            <a:r>
              <a:rPr lang="en-US" altLang="zh-CN" sz="2400" b="1" dirty="0" err="1">
                <a:latin typeface="华文楷体" panose="02010600040101010101" pitchFamily="2" charset="-122"/>
                <a:ea typeface="华文楷体" panose="02010600040101010101" pitchFamily="2" charset="-122"/>
              </a:rPr>
              <a:t>QuarkNet</a:t>
            </a:r>
            <a:r>
              <a:rPr lang="zh-CN" altLang="zh-CN" sz="2400" b="1" dirty="0">
                <a:latin typeface="华文楷体" panose="02010600040101010101" pitchFamily="2" charset="-122"/>
                <a:ea typeface="华文楷体" panose="02010600040101010101" pitchFamily="2" charset="-122"/>
              </a:rPr>
              <a:t>项目（</a:t>
            </a:r>
            <a:r>
              <a:rPr lang="en-US" altLang="zh-CN" sz="2400" b="1" u="sng" dirty="0">
                <a:latin typeface="华文楷体" panose="02010600040101010101" pitchFamily="2" charset="-122"/>
                <a:ea typeface="华文楷体" panose="02010600040101010101" pitchFamily="2" charset="-122"/>
                <a:hlinkClick r:id="rId2"/>
              </a:rPr>
              <a:t>https://quarknet.org/</a:t>
            </a:r>
            <a:r>
              <a:rPr lang="zh-CN" altLang="zh-CN" sz="2400" b="1" dirty="0">
                <a:latin typeface="华文楷体" panose="02010600040101010101" pitchFamily="2" charset="-122"/>
                <a:ea typeface="华文楷体" panose="02010600040101010101" pitchFamily="2" charset="-122"/>
              </a:rPr>
              <a:t>）开展高中学生科学研究， 由美国国家科学基金会和美国能源部科学办公室的高能物理办公室资助，美国费米国家加速器实验室（</a:t>
            </a:r>
            <a:r>
              <a:rPr lang="en-US" altLang="zh-CN" sz="2400" b="1" dirty="0">
                <a:latin typeface="华文楷体" panose="02010600040101010101" pitchFamily="2" charset="-122"/>
                <a:ea typeface="华文楷体" panose="02010600040101010101" pitchFamily="2" charset="-122"/>
              </a:rPr>
              <a:t>Fermi National Accelerator Laboratory</a:t>
            </a:r>
            <a:r>
              <a:rPr lang="zh-CN" altLang="zh-CN" sz="2400" b="1" dirty="0">
                <a:latin typeface="华文楷体" panose="02010600040101010101" pitchFamily="2" charset="-122"/>
                <a:ea typeface="华文楷体" panose="02010600040101010101" pitchFamily="2" charset="-122"/>
              </a:rPr>
              <a:t>，简称</a:t>
            </a:r>
            <a:r>
              <a:rPr lang="en-US" altLang="zh-CN" sz="2400" b="1" dirty="0" err="1">
                <a:latin typeface="华文楷体" panose="02010600040101010101" pitchFamily="2" charset="-122"/>
                <a:ea typeface="华文楷体" panose="02010600040101010101" pitchFamily="2" charset="-122"/>
              </a:rPr>
              <a:t>Fermilab</a:t>
            </a:r>
            <a:r>
              <a:rPr lang="zh-CN" altLang="zh-CN" sz="2400" b="1" dirty="0">
                <a:latin typeface="华文楷体" panose="02010600040101010101" pitchFamily="2" charset="-122"/>
                <a:ea typeface="华文楷体" panose="02010600040101010101" pitchFamily="2" charset="-122"/>
              </a:rPr>
              <a:t>）和美国圣母大学（</a:t>
            </a:r>
            <a:r>
              <a:rPr lang="en-US" altLang="zh-CN" sz="2400" b="1" dirty="0">
                <a:latin typeface="华文楷体" panose="02010600040101010101" pitchFamily="2" charset="-122"/>
                <a:ea typeface="华文楷体" panose="02010600040101010101" pitchFamily="2" charset="-122"/>
              </a:rPr>
              <a:t>University of Notre Dame</a:t>
            </a:r>
            <a:r>
              <a:rPr lang="zh-CN" altLang="zh-CN" sz="2400" b="1" dirty="0">
                <a:latin typeface="华文楷体" panose="02010600040101010101" pitchFamily="2" charset="-122"/>
                <a:ea typeface="华文楷体" panose="02010600040101010101" pitchFamily="2" charset="-122"/>
              </a:rPr>
              <a:t>）帮助高中学生进行科学研究。它已经构成一个开放型世界中学宇宙线研究网络</a:t>
            </a:r>
            <a:r>
              <a:rPr lang="en-US" altLang="zh-CN" sz="2400" b="1" dirty="0">
                <a:latin typeface="华文楷体" panose="02010600040101010101" pitchFamily="2" charset="-122"/>
                <a:ea typeface="华文楷体" panose="02010600040101010101" pitchFamily="2" charset="-122"/>
              </a:rPr>
              <a:t>e-Lab</a:t>
            </a:r>
            <a:r>
              <a:rPr lang="zh-CN" altLang="zh-CN" sz="2400" b="1" dirty="0">
                <a:latin typeface="华文楷体" panose="02010600040101010101" pitchFamily="2" charset="-122"/>
                <a:ea typeface="华文楷体" panose="02010600040101010101" pitchFamily="2" charset="-122"/>
              </a:rPr>
              <a:t> ，分享中学宇宙线探测器阵列已采集的数据，交流研究方法和成果，直接参与到当代宇宙线研究的前沿。</a:t>
            </a:r>
          </a:p>
          <a:p>
            <a:r>
              <a:rPr lang="en-US" altLang="zh-CN" sz="2400" b="1" dirty="0">
                <a:latin typeface="华文楷体" panose="02010600040101010101" pitchFamily="2" charset="-122"/>
                <a:ea typeface="华文楷体" panose="02010600040101010101" pitchFamily="2" charset="-122"/>
              </a:rPr>
              <a:t>DESY</a:t>
            </a:r>
            <a:r>
              <a:rPr lang="zh-CN" altLang="zh-CN" sz="2400" b="1" dirty="0">
                <a:latin typeface="华文楷体" panose="02010600040101010101" pitchFamily="2" charset="-122"/>
                <a:ea typeface="华文楷体" panose="02010600040101010101" pitchFamily="2" charset="-122"/>
              </a:rPr>
              <a:t>（德国粒子物理研究中心）</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 </a:t>
            </a:r>
            <a:r>
              <a:rPr lang="en-US" altLang="zh-CN" sz="2400" b="1" dirty="0" err="1">
                <a:latin typeface="华文楷体" panose="02010600040101010101" pitchFamily="2" charset="-122"/>
                <a:ea typeface="华文楷体" panose="02010600040101010101" pitchFamily="2" charset="-122"/>
              </a:rPr>
              <a:t>QuarkNet</a:t>
            </a:r>
            <a:r>
              <a:rPr lang="zh-CN" altLang="zh-CN" sz="2400" b="1" dirty="0">
                <a:latin typeface="华文楷体" panose="02010600040101010101" pitchFamily="2" charset="-122"/>
                <a:ea typeface="华文楷体" panose="02010600040101010101" pitchFamily="2" charset="-122"/>
              </a:rPr>
              <a:t>，</a:t>
            </a:r>
            <a:r>
              <a:rPr lang="en-US" altLang="zh-CN" sz="2400" b="1" dirty="0" err="1">
                <a:latin typeface="华文楷体" panose="02010600040101010101" pitchFamily="2" charset="-122"/>
                <a:ea typeface="华文楷体" panose="02010600040101010101" pitchFamily="2" charset="-122"/>
              </a:rPr>
              <a:t>Fermilab</a:t>
            </a:r>
            <a:r>
              <a:rPr lang="zh-CN" altLang="zh-CN" sz="2400" b="1" dirty="0">
                <a:latin typeface="华文楷体" panose="02010600040101010101" pitchFamily="2" charset="-122"/>
                <a:ea typeface="华文楷体" panose="02010600040101010101" pitchFamily="2" charset="-122"/>
              </a:rPr>
              <a:t>和</a:t>
            </a:r>
            <a:r>
              <a:rPr lang="en-US" altLang="zh-CN" sz="2400" b="1" dirty="0">
                <a:latin typeface="华文楷体" panose="02010600040101010101" pitchFamily="2" charset="-122"/>
                <a:ea typeface="华文楷体" panose="02010600040101010101" pitchFamily="2" charset="-122"/>
              </a:rPr>
              <a:t>22</a:t>
            </a:r>
            <a:r>
              <a:rPr lang="zh-CN" altLang="en-US" sz="2400" b="1" dirty="0">
                <a:latin typeface="华文楷体" panose="02010600040101010101" pitchFamily="2" charset="-122"/>
                <a:ea typeface="华文楷体" panose="02010600040101010101" pitchFamily="2" charset="-122"/>
              </a:rPr>
              <a:t>个国家参加的</a:t>
            </a:r>
            <a:r>
              <a:rPr lang="en-US" altLang="zh-CN" sz="2400" b="1" dirty="0">
                <a:latin typeface="华文楷体" panose="02010600040101010101" pitchFamily="2" charset="-122"/>
                <a:ea typeface="华文楷体" panose="02010600040101010101" pitchFamily="2" charset="-122"/>
              </a:rPr>
              <a:t>IPPOG</a:t>
            </a:r>
            <a:r>
              <a:rPr lang="zh-CN" altLang="zh-CN"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International Particle Physics Outreach Group</a:t>
            </a:r>
            <a:r>
              <a:rPr lang="zh-CN" altLang="zh-CN" sz="2400" b="1" dirty="0">
                <a:latin typeface="华文楷体" panose="02010600040101010101" pitchFamily="2" charset="-122"/>
                <a:ea typeface="华文楷体" panose="02010600040101010101" pitchFamily="2" charset="-122"/>
              </a:rPr>
              <a:t>）联合，每年组织全球网络视频会议“国际宇宙日”（</a:t>
            </a:r>
            <a:r>
              <a:rPr lang="en-US" altLang="zh-CN" sz="2400" b="1" dirty="0">
                <a:latin typeface="华文楷体" panose="02010600040101010101" pitchFamily="2" charset="-122"/>
                <a:ea typeface="华文楷体" panose="02010600040101010101" pitchFamily="2" charset="-122"/>
              </a:rPr>
              <a:t>International Cosmic Day</a:t>
            </a:r>
            <a:r>
              <a:rPr lang="zh-CN" altLang="zh-CN" sz="2400" b="1" dirty="0">
                <a:latin typeface="华文楷体" panose="02010600040101010101" pitchFamily="2" charset="-122"/>
                <a:ea typeface="华文楷体" panose="02010600040101010101" pitchFamily="2" charset="-122"/>
              </a:rPr>
              <a:t>），交流中学生宇宙线研究实验的方法和成果，让全世界的中学生做同一个题目的宇宙线实验</a:t>
            </a:r>
            <a:r>
              <a:rPr lang="zh-CN" altLang="en-US" sz="2400" b="1" dirty="0">
                <a:latin typeface="华文楷体" panose="02010600040101010101" pitchFamily="2" charset="-122"/>
                <a:ea typeface="华文楷体" panose="02010600040101010101" pitchFamily="2" charset="-122"/>
              </a:rPr>
              <a:t>，提交论文，</a:t>
            </a:r>
            <a:r>
              <a:rPr lang="zh-CN" altLang="zh-CN" sz="2400" b="1" dirty="0">
                <a:latin typeface="华文楷体" panose="02010600040101010101" pitchFamily="2" charset="-122"/>
                <a:ea typeface="华文楷体" panose="02010600040101010101" pitchFamily="2" charset="-122"/>
              </a:rPr>
              <a:t>进行</a:t>
            </a:r>
            <a:r>
              <a:rPr lang="zh-CN" altLang="en-US" sz="2400" b="1" dirty="0">
                <a:latin typeface="华文楷体" panose="02010600040101010101" pitchFamily="2" charset="-122"/>
                <a:ea typeface="华文楷体" panose="02010600040101010101" pitchFamily="2" charset="-122"/>
              </a:rPr>
              <a:t>视频</a:t>
            </a:r>
            <a:r>
              <a:rPr lang="zh-CN" altLang="zh-CN" sz="2400" b="1" dirty="0">
                <a:latin typeface="华文楷体" panose="02010600040101010101" pitchFamily="2" charset="-122"/>
                <a:ea typeface="华文楷体" panose="02010600040101010101" pitchFamily="2" charset="-122"/>
              </a:rPr>
              <a:t>交流，由科学家为中学生做宇宙线科普报告。</a:t>
            </a:r>
          </a:p>
          <a:p>
            <a:r>
              <a:rPr lang="en-US" altLang="zh-CN" sz="2400" b="1" dirty="0">
                <a:latin typeface="华文楷体" panose="02010600040101010101" pitchFamily="2" charset="-122"/>
                <a:ea typeface="华文楷体" panose="02010600040101010101" pitchFamily="2" charset="-122"/>
              </a:rPr>
              <a:t>  </a:t>
            </a:r>
            <a:r>
              <a:rPr lang="en-US" altLang="zh-CN" sz="2400" b="1" dirty="0" err="1">
                <a:latin typeface="华文楷体" panose="02010600040101010101" pitchFamily="2" charset="-122"/>
                <a:ea typeface="华文楷体" panose="02010600040101010101" pitchFamily="2" charset="-122"/>
              </a:rPr>
              <a:t>QuarkNet</a:t>
            </a:r>
            <a:r>
              <a:rPr lang="zh-CN" altLang="en-US" sz="2400" b="1" dirty="0">
                <a:latin typeface="华文楷体" panose="02010600040101010101" pitchFamily="2" charset="-122"/>
                <a:ea typeface="华文楷体" panose="02010600040101010101" pitchFamily="2" charset="-122"/>
              </a:rPr>
              <a:t>和</a:t>
            </a:r>
            <a:r>
              <a:rPr lang="en-US" altLang="zh-CN" sz="2400" b="1" dirty="0">
                <a:latin typeface="华文楷体" panose="02010600040101010101" pitchFamily="2" charset="-122"/>
                <a:ea typeface="华文楷体" panose="02010600040101010101" pitchFamily="2" charset="-122"/>
              </a:rPr>
              <a:t>e-Lab</a:t>
            </a:r>
            <a:r>
              <a:rPr lang="zh-CN" altLang="en-US" sz="2400" b="1" dirty="0">
                <a:latin typeface="华文楷体" panose="02010600040101010101" pitchFamily="2" charset="-122"/>
                <a:ea typeface="华文楷体" panose="02010600040101010101" pitchFamily="2" charset="-122"/>
              </a:rPr>
              <a:t>合作，每年举行“宇宙线</a:t>
            </a:r>
            <a:r>
              <a:rPr lang="zh-CN" altLang="zh-CN" sz="2400" b="1" dirty="0">
                <a:latin typeface="华文楷体" panose="02010600040101010101" pitchFamily="2" charset="-122"/>
                <a:ea typeface="华文楷体" panose="02010600040101010101" pitchFamily="2" charset="-122"/>
              </a:rPr>
              <a:t>μ</a:t>
            </a:r>
            <a:r>
              <a:rPr lang="zh-CN" altLang="en-US" sz="2400" b="1" dirty="0">
                <a:latin typeface="华文楷体" panose="02010600040101010101" pitchFamily="2" charset="-122"/>
                <a:ea typeface="华文楷体" panose="02010600040101010101" pitchFamily="2" charset="-122"/>
              </a:rPr>
              <a:t>子周”（</a:t>
            </a:r>
            <a:r>
              <a:rPr lang="en-US" altLang="zh-CN" sz="2400" b="1" dirty="0">
                <a:latin typeface="华文楷体" panose="02010600040101010101" pitchFamily="2" charset="-122"/>
                <a:ea typeface="华文楷体" panose="02010600040101010101" pitchFamily="2" charset="-122"/>
              </a:rPr>
              <a:t>International </a:t>
            </a:r>
            <a:r>
              <a:rPr lang="en-US" altLang="zh-CN" sz="2400" b="1" dirty="0" err="1">
                <a:latin typeface="华文楷体" panose="02010600040101010101" pitchFamily="2" charset="-122"/>
                <a:ea typeface="华文楷体" panose="02010600040101010101" pitchFamily="2" charset="-122"/>
              </a:rPr>
              <a:t>Muon</a:t>
            </a:r>
            <a:r>
              <a:rPr lang="en-US" altLang="zh-CN" sz="2400" b="1" dirty="0">
                <a:latin typeface="华文楷体" panose="02010600040101010101" pitchFamily="2" charset="-122"/>
                <a:ea typeface="华文楷体" panose="02010600040101010101" pitchFamily="2" charset="-122"/>
              </a:rPr>
              <a:t> Week</a:t>
            </a:r>
            <a:r>
              <a:rPr lang="zh-CN" altLang="en-US" sz="2400" b="1" dirty="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a:p>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73977D5-52A3-48FC-8C51-41313690779B}"/>
              </a:ext>
            </a:extLst>
          </p:cNvPr>
          <p:cNvSpPr>
            <a:spLocks noGrp="1"/>
          </p:cNvSpPr>
          <p:nvPr>
            <p:ph type="title"/>
          </p:nvPr>
        </p:nvSpPr>
        <p:spPr>
          <a:xfrm>
            <a:off x="275897" y="1975945"/>
            <a:ext cx="4154214" cy="4288222"/>
          </a:xfrm>
        </p:spPr>
        <p:txBody>
          <a:bodyPr/>
          <a:lstStyle/>
          <a:p>
            <a:r>
              <a:rPr lang="zh-CN" altLang="en-US" dirty="0">
                <a:latin typeface="楷体" panose="02010609060101010101" pitchFamily="49" charset="-122"/>
                <a:ea typeface="楷体" panose="02010609060101010101" pitchFamily="49" charset="-122"/>
              </a:rPr>
              <a:t>进入网页后点击</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我已阅读并同意以上声明</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，就会弹出左下方</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数据下载</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填写表格。</a:t>
            </a:r>
          </a:p>
        </p:txBody>
      </p:sp>
      <p:sp>
        <p:nvSpPr>
          <p:cNvPr id="3" name="灯片编号占位符 2"/>
          <p:cNvSpPr>
            <a:spLocks noGrp="1"/>
          </p:cNvSpPr>
          <p:nvPr>
            <p:ph type="sldNum" sz="quarter" idx="12"/>
          </p:nvPr>
        </p:nvSpPr>
        <p:spPr/>
        <p:txBody>
          <a:bodyPr/>
          <a:lstStyle/>
          <a:p>
            <a:pPr fontAlgn="auto"/>
            <a:fld id="{7D9BB5D0-35E4-459D-AEF3-FE4D7C45CC19}" type="slidenum">
              <a:rPr lang="zh-CN" altLang="en-US" sz="835" noProof="1"/>
              <a:pPr fontAlgn="auto"/>
              <a:t>11</a:t>
            </a:fld>
            <a:endParaRPr lang="zh-CN" altLang="en-US" strike="noStrike" noProof="1"/>
          </a:p>
        </p:txBody>
      </p:sp>
      <p:pic>
        <p:nvPicPr>
          <p:cNvPr id="4" name="内容占位符 3"/>
          <p:cNvPicPr>
            <a:picLocks noGrp="1" noChangeAspect="1"/>
          </p:cNvPicPr>
          <p:nvPr>
            <p:ph sz="half" idx="4294967295"/>
          </p:nvPr>
        </p:nvPicPr>
        <p:blipFill>
          <a:blip r:embed="rId2"/>
          <a:stretch>
            <a:fillRect/>
          </a:stretch>
        </p:blipFill>
        <p:spPr>
          <a:xfrm>
            <a:off x="4572001" y="1886752"/>
            <a:ext cx="4461641" cy="4866290"/>
          </a:xfrm>
          <a:prstGeom prst="rect">
            <a:avLst/>
          </a:prstGeom>
        </p:spPr>
      </p:pic>
      <p:sp>
        <p:nvSpPr>
          <p:cNvPr id="5" name="文本框 4"/>
          <p:cNvSpPr txBox="1"/>
          <p:nvPr/>
        </p:nvSpPr>
        <p:spPr>
          <a:xfrm>
            <a:off x="0" y="0"/>
            <a:ext cx="9144000" cy="1969770"/>
          </a:xfrm>
          <a:prstGeom prst="rect">
            <a:avLst/>
          </a:prstGeom>
          <a:noFill/>
          <a:ln>
            <a:solidFill>
              <a:schemeClr val="accent1">
                <a:lumMod val="75000"/>
              </a:schemeClr>
            </a:solidFill>
          </a:ln>
        </p:spPr>
        <p:txBody>
          <a:bodyPr wrap="square" rtlCol="0">
            <a:spAutoFit/>
          </a:bodyPr>
          <a:lstStyle/>
          <a:p>
            <a:r>
              <a:rPr lang="zh-CN" altLang="en-US" sz="4000" b="1" dirty="0" smtClean="0">
                <a:solidFill>
                  <a:srgbClr val="FF0000"/>
                </a:solidFill>
                <a:latin typeface="隶书" panose="02010509060101010101" pitchFamily="49" charset="-122"/>
                <a:ea typeface="隶书" panose="02010509060101010101" pitchFamily="49" charset="-122"/>
                <a:cs typeface="+mn-lt"/>
              </a:rPr>
              <a:t>进入校园宇宙线联盟共享数据网页</a:t>
            </a:r>
            <a:r>
              <a:rPr lang="zh-CN" altLang="en-US" sz="4000" b="1" dirty="0">
                <a:solidFill>
                  <a:srgbClr val="FF0000"/>
                </a:solidFill>
                <a:latin typeface="隶书" panose="02010509060101010101" pitchFamily="49" charset="-122"/>
                <a:ea typeface="隶书" panose="02010509060101010101" pitchFamily="49" charset="-122"/>
                <a:cs typeface="+mn-lt"/>
              </a:rPr>
              <a:t>地址</a:t>
            </a:r>
            <a:r>
              <a:rPr lang="en-US" altLang="zh-CN" sz="4100" dirty="0">
                <a:latin typeface="隶书" panose="02010509060101010101" pitchFamily="49" charset="-122"/>
                <a:ea typeface="隶书" panose="02010509060101010101" pitchFamily="49" charset="-122"/>
                <a:hlinkClick r:id="rId3" tooltip="http://ccoc.ihep.ac.cn/datacenter/download.html"/>
              </a:rPr>
              <a:t>http://ccoc.ihep.ac.cn/datacenter/download.html</a:t>
            </a:r>
            <a:r>
              <a:rPr lang="en-US" altLang="zh-CN" sz="4100" dirty="0">
                <a:latin typeface="隶书" panose="02010509060101010101" pitchFamily="49" charset="-122"/>
                <a:ea typeface="隶书" panose="02010509060101010101" pitchFamily="49" charset="-122"/>
              </a:rPr>
              <a:t> </a:t>
            </a:r>
            <a:endParaRPr lang="zh-CN" altLang="en-US" sz="4100" b="1" dirty="0">
              <a:solidFill>
                <a:srgbClr val="FF0000"/>
              </a:solidFill>
              <a:cs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475E5-3034-44F5-8688-9B5A5CC44E62}"/>
              </a:ext>
            </a:extLst>
          </p:cNvPr>
          <p:cNvSpPr>
            <a:spLocks noGrp="1"/>
          </p:cNvSpPr>
          <p:nvPr>
            <p:ph type="title"/>
          </p:nvPr>
        </p:nvSpPr>
        <p:spPr>
          <a:xfrm>
            <a:off x="0" y="1"/>
            <a:ext cx="9144000" cy="1207854"/>
          </a:xfrm>
        </p:spPr>
        <p:txBody>
          <a:bodyPr>
            <a:noAutofit/>
          </a:bodyPr>
          <a:lstStyle/>
          <a:p>
            <a:pPr algn="ctr"/>
            <a:r>
              <a:rPr lang="zh-CN" altLang="en-US" dirty="0">
                <a:solidFill>
                  <a:srgbClr val="FF0000"/>
                </a:solidFill>
                <a:latin typeface="隶书" panose="02010509060101010101" pitchFamily="49" charset="-122"/>
                <a:ea typeface="隶书" panose="02010509060101010101" pitchFamily="49" charset="-122"/>
              </a:rPr>
              <a:t>填写网页左下方表格后</a:t>
            </a:r>
            <a:r>
              <a:rPr lang="en-US" altLang="zh-CN" dirty="0">
                <a:solidFill>
                  <a:srgbClr val="FF0000"/>
                </a:solidFill>
                <a:latin typeface="隶书" panose="02010509060101010101" pitchFamily="49" charset="-122"/>
                <a:ea typeface="隶书" panose="02010509060101010101" pitchFamily="49" charset="-122"/>
              </a:rPr>
              <a:t/>
            </a:r>
            <a:br>
              <a:rPr lang="en-US" altLang="zh-CN" dirty="0">
                <a:solidFill>
                  <a:srgbClr val="FF0000"/>
                </a:solidFill>
                <a:latin typeface="隶书" panose="02010509060101010101" pitchFamily="49" charset="-122"/>
                <a:ea typeface="隶书" panose="02010509060101010101" pitchFamily="49" charset="-122"/>
              </a:rPr>
            </a:br>
            <a:r>
              <a:rPr lang="zh-CN" altLang="en-US" dirty="0">
                <a:solidFill>
                  <a:srgbClr val="FF0000"/>
                </a:solidFill>
                <a:latin typeface="隶书" panose="02010509060101010101" pitchFamily="49" charset="-122"/>
                <a:ea typeface="隶书" panose="02010509060101010101" pitchFamily="49" charset="-122"/>
              </a:rPr>
              <a:t>点击</a:t>
            </a:r>
            <a:r>
              <a:rPr lang="en-US" altLang="zh-CN" dirty="0">
                <a:solidFill>
                  <a:srgbClr val="FF0000"/>
                </a:solidFill>
                <a:latin typeface="隶书" panose="02010509060101010101" pitchFamily="49" charset="-122"/>
                <a:ea typeface="隶书" panose="02010509060101010101" pitchFamily="49" charset="-122"/>
              </a:rPr>
              <a:t>《</a:t>
            </a:r>
            <a:r>
              <a:rPr lang="zh-CN" altLang="en-US" dirty="0">
                <a:solidFill>
                  <a:srgbClr val="FF0000"/>
                </a:solidFill>
                <a:latin typeface="隶书" panose="02010509060101010101" pitchFamily="49" charset="-122"/>
                <a:ea typeface="隶书" panose="02010509060101010101" pitchFamily="49" charset="-122"/>
              </a:rPr>
              <a:t>提交申请</a:t>
            </a:r>
            <a:r>
              <a:rPr lang="en-US" altLang="zh-CN" dirty="0">
                <a:solidFill>
                  <a:srgbClr val="FF0000"/>
                </a:solidFill>
                <a:latin typeface="隶书" panose="02010509060101010101" pitchFamily="49" charset="-122"/>
                <a:ea typeface="隶书" panose="02010509060101010101" pitchFamily="49" charset="-122"/>
              </a:rPr>
              <a:t>》</a:t>
            </a:r>
            <a:r>
              <a:rPr lang="zh-CN" altLang="en-US" dirty="0">
                <a:solidFill>
                  <a:srgbClr val="FF0000"/>
                </a:solidFill>
                <a:latin typeface="隶书" panose="02010509060101010101" pitchFamily="49" charset="-122"/>
                <a:ea typeface="隶书" panose="02010509060101010101" pitchFamily="49" charset="-122"/>
              </a:rPr>
              <a:t>就完成登录</a:t>
            </a:r>
            <a:endParaRPr lang="zh-CN" altLang="en-US" dirty="0">
              <a:latin typeface="隶书" panose="02010509060101010101" pitchFamily="49" charset="-122"/>
              <a:ea typeface="隶书" panose="02010509060101010101" pitchFamily="49" charset="-122"/>
            </a:endParaRPr>
          </a:p>
        </p:txBody>
      </p:sp>
      <p:sp>
        <p:nvSpPr>
          <p:cNvPr id="4" name="内容占位符 3">
            <a:extLst>
              <a:ext uri="{FF2B5EF4-FFF2-40B4-BE49-F238E27FC236}">
                <a16:creationId xmlns:a16="http://schemas.microsoft.com/office/drawing/2014/main" id="{917614A4-A1B8-455E-B5CE-84ACC570A1A6}"/>
              </a:ext>
            </a:extLst>
          </p:cNvPr>
          <p:cNvSpPr>
            <a:spLocks noGrp="1"/>
          </p:cNvSpPr>
          <p:nvPr>
            <p:ph sz="half" idx="1"/>
          </p:nvPr>
        </p:nvSpPr>
        <p:spPr>
          <a:xfrm>
            <a:off x="735980" y="2286000"/>
            <a:ext cx="3010829" cy="3534938"/>
          </a:xfrm>
        </p:spPr>
        <p:txBody>
          <a:bodyPr>
            <a:normAutofit fontScale="85000" lnSpcReduction="10000"/>
          </a:bodyPr>
          <a:lstStyle/>
          <a:p>
            <a:endParaRPr lang="zh-CN" altLang="en-US" dirty="0"/>
          </a:p>
        </p:txBody>
      </p:sp>
      <p:sp>
        <p:nvSpPr>
          <p:cNvPr id="5" name="内容占位符 4">
            <a:extLst>
              <a:ext uri="{FF2B5EF4-FFF2-40B4-BE49-F238E27FC236}">
                <a16:creationId xmlns:a16="http://schemas.microsoft.com/office/drawing/2014/main" id="{87F1DCE5-0597-4E99-84F1-C027F8F743AE}"/>
              </a:ext>
            </a:extLst>
          </p:cNvPr>
          <p:cNvSpPr>
            <a:spLocks noGrp="1"/>
          </p:cNvSpPr>
          <p:nvPr>
            <p:ph sz="half" idx="2"/>
          </p:nvPr>
        </p:nvSpPr>
        <p:spPr>
          <a:xfrm>
            <a:off x="4283766" y="1376855"/>
            <a:ext cx="4801241" cy="5408738"/>
          </a:xfrm>
        </p:spPr>
        <p:txBody>
          <a:bodyPr>
            <a:normAutofit fontScale="85000" lnSpcReduction="10000"/>
          </a:bodyPr>
          <a:lstStyle/>
          <a:p>
            <a:r>
              <a:rPr lang="zh-CN" altLang="en-US" dirty="0"/>
              <a:t>点击左下方“我已阅读并同意以上声明”，就会弹出如左的图形；</a:t>
            </a:r>
            <a:endParaRPr lang="en-US" altLang="zh-CN" dirty="0"/>
          </a:p>
          <a:p>
            <a:r>
              <a:rPr lang="zh-CN" altLang="en-US" dirty="0"/>
              <a:t>填写姓名；</a:t>
            </a:r>
            <a:endParaRPr lang="en-US" altLang="zh-CN" dirty="0"/>
          </a:p>
          <a:p>
            <a:r>
              <a:rPr lang="zh-CN" altLang="en-US" dirty="0"/>
              <a:t>填写你的电子邮箱；</a:t>
            </a:r>
            <a:endParaRPr lang="en-US" altLang="zh-CN" dirty="0"/>
          </a:p>
          <a:p>
            <a:r>
              <a:rPr lang="zh-CN" altLang="en-US" dirty="0"/>
              <a:t>填写你的所在单位；</a:t>
            </a:r>
            <a:endParaRPr lang="en-US" altLang="zh-CN" dirty="0"/>
          </a:p>
          <a:p>
            <a:r>
              <a:rPr lang="zh-CN" altLang="en-US" dirty="0"/>
              <a:t>填写你下载数据的目的和用途；</a:t>
            </a:r>
            <a:endParaRPr lang="en-US" altLang="zh-CN" dirty="0"/>
          </a:p>
          <a:p>
            <a:r>
              <a:rPr lang="zh-CN" altLang="en-US" dirty="0"/>
              <a:t>填写所显示的验证码；</a:t>
            </a:r>
            <a:endParaRPr lang="en-US" altLang="zh-CN" dirty="0"/>
          </a:p>
          <a:p>
            <a:r>
              <a:rPr lang="zh-CN" altLang="en-US" dirty="0"/>
              <a:t>点击“提交申请”；</a:t>
            </a:r>
            <a:endParaRPr lang="en-US" altLang="zh-CN" dirty="0"/>
          </a:p>
          <a:p>
            <a:r>
              <a:rPr lang="zh-CN" altLang="en-US" dirty="0"/>
              <a:t>你会在自己的电子邮箱中收到一个“登录下载链接”，链接后进入共享数据网站，在当天可以任意下载压缩数据。自己解压缩后就可以使用数据。</a:t>
            </a:r>
            <a:endParaRPr lang="en-US" altLang="zh-CN" dirty="0"/>
          </a:p>
        </p:txBody>
      </p:sp>
      <p:pic>
        <p:nvPicPr>
          <p:cNvPr id="3" name="图片 2">
            <a:extLst>
              <a:ext uri="{FF2B5EF4-FFF2-40B4-BE49-F238E27FC236}">
                <a16:creationId xmlns:a16="http://schemas.microsoft.com/office/drawing/2014/main" id="{510CEDC7-628F-47E6-8D9F-DCD6F8FE10EB}"/>
              </a:ext>
            </a:extLst>
          </p:cNvPr>
          <p:cNvPicPr>
            <a:picLocks noChangeAspect="1"/>
          </p:cNvPicPr>
          <p:nvPr/>
        </p:nvPicPr>
        <p:blipFill>
          <a:blip r:embed="rId2"/>
          <a:stretch>
            <a:fillRect/>
          </a:stretch>
        </p:blipFill>
        <p:spPr>
          <a:xfrm>
            <a:off x="138549" y="1376855"/>
            <a:ext cx="4013888" cy="5408740"/>
          </a:xfrm>
          <a:prstGeom prst="rect">
            <a:avLst/>
          </a:prstGeom>
        </p:spPr>
      </p:pic>
    </p:spTree>
    <p:extLst>
      <p:ext uri="{BB962C8B-B14F-4D97-AF65-F5344CB8AC3E}">
        <p14:creationId xmlns:p14="http://schemas.microsoft.com/office/powerpoint/2010/main" val="170115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标题 1">
            <a:extLst>
              <a:ext uri="{FF2B5EF4-FFF2-40B4-BE49-F238E27FC236}">
                <a16:creationId xmlns:a16="http://schemas.microsoft.com/office/drawing/2014/main" id="{2BA634CF-A16E-4A24-9898-D92D07D09DFF}"/>
              </a:ext>
            </a:extLst>
          </p:cNvPr>
          <p:cNvSpPr>
            <a:spLocks noGrp="1"/>
          </p:cNvSpPr>
          <p:nvPr>
            <p:ph type="title"/>
          </p:nvPr>
        </p:nvSpPr>
        <p:spPr>
          <a:xfrm>
            <a:off x="58994" y="723405"/>
            <a:ext cx="3089786" cy="5940154"/>
          </a:xfrm>
        </p:spPr>
        <p:txBody>
          <a:bodyPr vert="horz" lIns="91440" tIns="45720" rIns="91440" bIns="45720" rtlCol="0" anchor="b">
            <a:normAutofit fontScale="90000"/>
          </a:bodyPr>
          <a:lstStyle/>
          <a:p>
            <a:pPr algn="ctr"/>
            <a:r>
              <a:rPr lang="zh-CN" altLang="en-US" sz="6000" kern="1200" dirty="0">
                <a:solidFill>
                  <a:srgbClr val="FF0000"/>
                </a:solidFill>
                <a:latin typeface="隶书" panose="02010509060101010101" pitchFamily="49" charset="-122"/>
                <a:ea typeface="隶书" panose="02010509060101010101" pitchFamily="49" charset="-122"/>
              </a:rPr>
              <a:t>登录后显示的页面</a:t>
            </a:r>
            <a:r>
              <a:rPr lang="en-US" altLang="zh-CN" sz="4500" kern="1200" dirty="0">
                <a:solidFill>
                  <a:schemeClr val="tx1"/>
                </a:solidFill>
                <a:latin typeface="+mj-lt"/>
                <a:ea typeface="+mj-ea"/>
                <a:cs typeface="+mj-cs"/>
              </a:rPr>
              <a:t/>
            </a:r>
            <a:br>
              <a:rPr lang="en-US" altLang="zh-CN" sz="4500" kern="1200" dirty="0">
                <a:solidFill>
                  <a:schemeClr val="tx1"/>
                </a:solidFill>
                <a:latin typeface="+mj-lt"/>
                <a:ea typeface="+mj-ea"/>
                <a:cs typeface="+mj-cs"/>
              </a:rPr>
            </a:br>
            <a:r>
              <a:rPr lang="zh-CN" altLang="en-US" sz="6000" kern="1200" dirty="0" smtClean="0">
                <a:solidFill>
                  <a:srgbClr val="7030A0"/>
                </a:solidFill>
                <a:latin typeface="楷体" panose="02010609060101010101" pitchFamily="49" charset="-122"/>
                <a:ea typeface="楷体" panose="02010609060101010101" pitchFamily="49" charset="-122"/>
              </a:rPr>
              <a:t>点击各季度图标</a:t>
            </a:r>
            <a:r>
              <a:rPr lang="zh-CN" altLang="en-US" sz="6000" kern="1200" dirty="0">
                <a:solidFill>
                  <a:srgbClr val="7030A0"/>
                </a:solidFill>
                <a:latin typeface="楷体" panose="02010609060101010101" pitchFamily="49" charset="-122"/>
                <a:ea typeface="楷体" panose="02010609060101010101" pitchFamily="49" charset="-122"/>
              </a:rPr>
              <a:t>就能下载相应数据</a:t>
            </a:r>
            <a:r>
              <a:rPr lang="en-US" altLang="zh-CN" sz="6000" kern="1200" dirty="0">
                <a:solidFill>
                  <a:srgbClr val="7030A0"/>
                </a:solidFill>
                <a:latin typeface="楷体" panose="02010609060101010101" pitchFamily="49" charset="-122"/>
                <a:ea typeface="楷体" panose="02010609060101010101" pitchFamily="49" charset="-122"/>
              </a:rPr>
              <a:t/>
            </a:r>
            <a:br>
              <a:rPr lang="en-US" altLang="zh-CN" sz="6000" kern="1200" dirty="0">
                <a:solidFill>
                  <a:srgbClr val="7030A0"/>
                </a:solidFill>
                <a:latin typeface="楷体" panose="02010609060101010101" pitchFamily="49" charset="-122"/>
                <a:ea typeface="楷体" panose="02010609060101010101" pitchFamily="49" charset="-122"/>
              </a:rPr>
            </a:br>
            <a:r>
              <a:rPr lang="zh-CN" altLang="en-US" sz="4800" kern="1200" dirty="0">
                <a:latin typeface="楷体" panose="02010609060101010101" pitchFamily="49" charset="-122"/>
                <a:ea typeface="楷体" panose="02010609060101010101" pitchFamily="49" charset="-122"/>
              </a:rPr>
              <a:t>目前还只有东直门中学探测器阵列的数据</a:t>
            </a:r>
            <a:endParaRPr lang="en-US" altLang="zh-CN" sz="4800" kern="1200" dirty="0">
              <a:solidFill>
                <a:srgbClr val="7030A0"/>
              </a:solidFill>
              <a:latin typeface="楷体" panose="02010609060101010101" pitchFamily="49" charset="-122"/>
              <a:ea typeface="楷体" panose="02010609060101010101" pitchFamily="49" charset="-122"/>
            </a:endParaRPr>
          </a:p>
        </p:txBody>
      </p:sp>
      <p:pic>
        <p:nvPicPr>
          <p:cNvPr id="25603" name="Picture 3"/>
          <p:cNvPicPr>
            <a:picLocks noChangeAspect="1" noChangeArrowheads="1"/>
          </p:cNvPicPr>
          <p:nvPr/>
        </p:nvPicPr>
        <p:blipFill>
          <a:blip r:embed="rId2"/>
          <a:srcRect/>
          <a:stretch>
            <a:fillRect/>
          </a:stretch>
        </p:blipFill>
        <p:spPr bwMode="auto">
          <a:xfrm>
            <a:off x="3458632" y="142852"/>
            <a:ext cx="5685367" cy="6572296"/>
          </a:xfrm>
          <a:prstGeom prst="rect">
            <a:avLst/>
          </a:prstGeom>
          <a:noFill/>
          <a:ln w="9525">
            <a:noFill/>
            <a:miter lim="800000"/>
            <a:headEnd/>
            <a:tailEnd/>
          </a:ln>
          <a:effectLst/>
        </p:spPr>
      </p:pic>
    </p:spTree>
    <p:extLst>
      <p:ext uri="{BB962C8B-B14F-4D97-AF65-F5344CB8AC3E}">
        <p14:creationId xmlns:p14="http://schemas.microsoft.com/office/powerpoint/2010/main" val="276555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custDataLst>
              <p:tags r:id="rId1"/>
            </p:custDataLst>
          </p:nvPr>
        </p:nvSpPr>
        <p:spPr/>
        <p:txBody>
          <a:bodyPr/>
          <a:lstStyle/>
          <a:p>
            <a:pPr fontAlgn="auto"/>
            <a:fld id="{7D9BB5D0-35E4-459D-AEF3-FE4D7C45CC19}" type="slidenum">
              <a:rPr lang="zh-CN" altLang="en-US" sz="835" noProof="1"/>
              <a:pPr fontAlgn="auto"/>
              <a:t>14</a:t>
            </a:fld>
            <a:endParaRPr lang="zh-CN" altLang="en-US" strike="noStrike" noProof="1"/>
          </a:p>
        </p:txBody>
      </p:sp>
      <p:pic>
        <p:nvPicPr>
          <p:cNvPr id="4" name="内容占位符 3"/>
          <p:cNvPicPr>
            <a:picLocks noGrp="1" noChangeAspect="1"/>
          </p:cNvPicPr>
          <p:nvPr>
            <p:ph/>
            <p:custDataLst>
              <p:tags r:id="rId2"/>
            </p:custDataLst>
          </p:nvPr>
        </p:nvPicPr>
        <p:blipFill>
          <a:blip r:embed="rId5"/>
          <a:stretch>
            <a:fillRect/>
          </a:stretch>
        </p:blipFill>
        <p:spPr>
          <a:xfrm>
            <a:off x="173134" y="1"/>
            <a:ext cx="8918786" cy="5331781"/>
          </a:xfrm>
          <a:prstGeom prst="rect">
            <a:avLst/>
          </a:prstGeom>
        </p:spPr>
      </p:pic>
      <p:sp>
        <p:nvSpPr>
          <p:cNvPr id="5" name="文本框 4"/>
          <p:cNvSpPr txBox="1"/>
          <p:nvPr/>
        </p:nvSpPr>
        <p:spPr>
          <a:xfrm>
            <a:off x="142844" y="5357827"/>
            <a:ext cx="9001156" cy="1200329"/>
          </a:xfrm>
          <a:prstGeom prst="rect">
            <a:avLst/>
          </a:prstGeom>
          <a:noFill/>
        </p:spPr>
        <p:txBody>
          <a:bodyPr wrap="square" rtlCol="0" anchor="t">
            <a:spAutoFit/>
          </a:bodyPr>
          <a:lstStyle/>
          <a:p>
            <a:r>
              <a:rPr lang="zh-CN" altLang="en-US" dirty="0" smtClean="0"/>
              <a:t>东直门中学宇宙线探测器阵列位于北京东直门中学校园内（东经</a:t>
            </a:r>
            <a:r>
              <a:rPr lang="en-US" altLang="zh-CN" dirty="0" smtClean="0"/>
              <a:t>116.439</a:t>
            </a:r>
            <a:r>
              <a:rPr lang="zh-CN" altLang="en-US" dirty="0" smtClean="0"/>
              <a:t>度，北纬</a:t>
            </a:r>
            <a:r>
              <a:rPr lang="en-US" altLang="zh-CN" dirty="0" smtClean="0"/>
              <a:t>39.951</a:t>
            </a:r>
            <a:r>
              <a:rPr lang="zh-CN" altLang="en-US" dirty="0" smtClean="0"/>
              <a:t>度）。阵列由</a:t>
            </a:r>
            <a:r>
              <a:rPr lang="en-US" altLang="zh-CN" dirty="0" smtClean="0"/>
              <a:t>9</a:t>
            </a:r>
            <a:r>
              <a:rPr lang="zh-CN" altLang="en-US" dirty="0" smtClean="0"/>
              <a:t>个探测器构成，以</a:t>
            </a:r>
            <a:r>
              <a:rPr lang="en-US" altLang="zh-CN" dirty="0" smtClean="0"/>
              <a:t>3×3</a:t>
            </a:r>
            <a:r>
              <a:rPr lang="zh-CN" altLang="en-US" dirty="0" smtClean="0"/>
              <a:t>方格布置，各间距</a:t>
            </a:r>
            <a:r>
              <a:rPr lang="en-US" altLang="zh-CN" dirty="0" smtClean="0"/>
              <a:t>10</a:t>
            </a:r>
            <a:r>
              <a:rPr lang="zh-CN" altLang="en-US" dirty="0" smtClean="0"/>
              <a:t>米。每个探测器面积</a:t>
            </a:r>
            <a:r>
              <a:rPr lang="en-US" altLang="zh-CN" dirty="0" smtClean="0"/>
              <a:t>0.5</a:t>
            </a:r>
            <a:r>
              <a:rPr lang="zh-CN" altLang="en-US" dirty="0" smtClean="0"/>
              <a:t>平方米。</a:t>
            </a:r>
            <a:r>
              <a:rPr lang="zh-CN" altLang="en-US" dirty="0" smtClean="0">
                <a:sym typeface="+mn-ea"/>
              </a:rPr>
              <a:t>东直门中学</a:t>
            </a:r>
            <a:r>
              <a:rPr lang="zh-CN" altLang="en-US" dirty="0" smtClean="0"/>
              <a:t>阵列</a:t>
            </a:r>
            <a:r>
              <a:rPr lang="zh-CN" altLang="en-US" dirty="0" smtClean="0">
                <a:sym typeface="+mn-ea"/>
              </a:rPr>
              <a:t>已经运行</a:t>
            </a:r>
            <a:r>
              <a:rPr lang="en-US" altLang="zh-CN" dirty="0" smtClean="0">
                <a:sym typeface="+mn-ea"/>
              </a:rPr>
              <a:t>6</a:t>
            </a:r>
            <a:r>
              <a:rPr lang="zh-CN" altLang="en-US" dirty="0" smtClean="0">
                <a:sym typeface="+mn-ea"/>
              </a:rPr>
              <a:t>年，我们的网站提供了从</a:t>
            </a:r>
            <a:r>
              <a:rPr lang="en-US" altLang="zh-CN" dirty="0" smtClean="0">
                <a:sym typeface="+mn-ea"/>
              </a:rPr>
              <a:t>2018</a:t>
            </a:r>
            <a:r>
              <a:rPr lang="zh-CN" altLang="en-US" dirty="0" smtClean="0">
                <a:sym typeface="+mn-ea"/>
              </a:rPr>
              <a:t>年元旦以来的数据</a:t>
            </a:r>
            <a:r>
              <a:rPr lang="zh-CN" altLang="en-US" dirty="0">
                <a:sym typeface="+mn-ea"/>
              </a:rPr>
              <a:t>。</a:t>
            </a:r>
            <a:endParaRPr lang="zh-CN" altLang="en-US" dirty="0"/>
          </a:p>
          <a:p>
            <a:r>
              <a:rPr lang="zh-CN" altLang="en-US" dirty="0">
                <a:sym typeface="+mn-ea"/>
              </a:rPr>
              <a:t>尚未</a:t>
            </a:r>
            <a:r>
              <a:rPr lang="zh-CN" altLang="en-US" dirty="0" smtClean="0">
                <a:sym typeface="+mn-ea"/>
              </a:rPr>
              <a:t>建设阵列</a:t>
            </a:r>
            <a:r>
              <a:rPr lang="zh-CN" altLang="en-US" dirty="0">
                <a:sym typeface="+mn-ea"/>
              </a:rPr>
              <a:t>的学校</a:t>
            </a:r>
            <a:r>
              <a:rPr lang="zh-CN" altLang="en-US" dirty="0" smtClean="0">
                <a:sym typeface="+mn-ea"/>
              </a:rPr>
              <a:t>可以用联盟</a:t>
            </a:r>
            <a:r>
              <a:rPr lang="zh-CN" altLang="en-US" dirty="0">
                <a:sym typeface="+mn-ea"/>
              </a:rPr>
              <a:t>分享的阵列数据来开展自己的学习和研究实践。</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85860"/>
            <a:ext cx="4000496" cy="3643338"/>
          </a:xfrm>
        </p:spPr>
        <p:txBody>
          <a:bodyPr>
            <a:normAutofit fontScale="90000"/>
          </a:bodyPr>
          <a:lstStyle/>
          <a:p>
            <a:pPr>
              <a:buFont typeface="Wingdings" pitchFamily="2" charset="2"/>
              <a:buChar char="Ø"/>
            </a:pPr>
            <a:r>
              <a:rPr lang="en-US" altLang="zh-CN" sz="3600" b="1" dirty="0">
                <a:latin typeface="华文楷体" pitchFamily="2" charset="-122"/>
                <a:ea typeface="华文楷体" pitchFamily="2" charset="-122"/>
              </a:rPr>
              <a:t/>
            </a:r>
            <a:br>
              <a:rPr lang="en-US" altLang="zh-CN" sz="3600" b="1" dirty="0">
                <a:latin typeface="华文楷体" pitchFamily="2" charset="-122"/>
                <a:ea typeface="华文楷体" pitchFamily="2" charset="-122"/>
              </a:rPr>
            </a:br>
            <a:r>
              <a:rPr lang="en-US" altLang="zh-CN" sz="3600" b="1" dirty="0">
                <a:latin typeface="华文楷体" pitchFamily="2" charset="-122"/>
                <a:ea typeface="华文楷体" pitchFamily="2" charset="-122"/>
              </a:rPr>
              <a:t/>
            </a:r>
            <a:br>
              <a:rPr lang="en-US" altLang="zh-CN" sz="3600" b="1" dirty="0">
                <a:latin typeface="华文楷体" pitchFamily="2" charset="-122"/>
                <a:ea typeface="华文楷体" pitchFamily="2" charset="-122"/>
              </a:rPr>
            </a:br>
            <a:r>
              <a:rPr lang="en-US" altLang="zh-CN" sz="3600" b="1" dirty="0" smtClean="0">
                <a:latin typeface="华文楷体" pitchFamily="2" charset="-122"/>
                <a:ea typeface="华文楷体" pitchFamily="2" charset="-122"/>
              </a:rPr>
              <a:t/>
            </a:r>
            <a:br>
              <a:rPr lang="en-US" altLang="zh-CN" sz="3600" b="1" dirty="0" smtClean="0">
                <a:latin typeface="华文楷体" pitchFamily="2" charset="-122"/>
                <a:ea typeface="华文楷体" pitchFamily="2" charset="-122"/>
              </a:rPr>
            </a:br>
            <a:r>
              <a:rPr lang="zh-CN" altLang="en-US" sz="2900" b="1" dirty="0" smtClean="0">
                <a:latin typeface="华文楷体" pitchFamily="2" charset="-122"/>
                <a:ea typeface="华文楷体" pitchFamily="2" charset="-122"/>
              </a:rPr>
              <a:t>已经</a:t>
            </a:r>
            <a:r>
              <a:rPr lang="zh-CN" altLang="en-US" sz="2900" b="1" dirty="0">
                <a:latin typeface="华文楷体" pitchFamily="2" charset="-122"/>
                <a:ea typeface="华文楷体" pitchFamily="2" charset="-122"/>
              </a:rPr>
              <a:t>解压缩的数据</a:t>
            </a:r>
            <a:r>
              <a:rPr lang="zh-CN" altLang="en-US" sz="2900" b="1" dirty="0" smtClean="0">
                <a:latin typeface="华文楷体" pitchFamily="2" charset="-122"/>
                <a:ea typeface="华文楷体" pitchFamily="2" charset="-122"/>
              </a:rPr>
              <a:t>文件</a:t>
            </a:r>
            <a:r>
              <a:rPr lang="en-US" altLang="zh-CN" sz="4000" dirty="0">
                <a:latin typeface="+mn-ea"/>
              </a:rPr>
              <a:t/>
            </a:r>
            <a:br>
              <a:rPr lang="en-US" altLang="zh-CN" sz="4000" dirty="0">
                <a:latin typeface="+mn-ea"/>
              </a:rPr>
            </a:br>
            <a:r>
              <a:rPr lang="zh-CN" altLang="en-US" b="1" dirty="0" smtClean="0">
                <a:latin typeface="+mn-ea"/>
              </a:rPr>
              <a:t>文件夹</a:t>
            </a:r>
            <a:r>
              <a:rPr lang="en-US" altLang="zh-CN" b="1" dirty="0" smtClean="0">
                <a:latin typeface="+mn-ea"/>
                <a:ea typeface="+mn-ea"/>
              </a:rPr>
              <a:t>2020-0</a:t>
            </a:r>
            <a:r>
              <a:rPr lang="zh-CN" altLang="en-US" b="1" dirty="0">
                <a:latin typeface="+mn-ea"/>
                <a:ea typeface="+mn-ea"/>
              </a:rPr>
              <a:t>是</a:t>
            </a:r>
            <a:r>
              <a:rPr lang="en-US" altLang="zh-CN" b="1" dirty="0" smtClean="0">
                <a:latin typeface="+mn-ea"/>
                <a:ea typeface="+mn-ea"/>
              </a:rPr>
              <a:t>2020</a:t>
            </a:r>
            <a:r>
              <a:rPr lang="zh-CN" altLang="en-US" b="1" dirty="0" smtClean="0">
                <a:latin typeface="+mn-ea"/>
                <a:ea typeface="+mn-ea"/>
              </a:rPr>
              <a:t>年</a:t>
            </a:r>
            <a:r>
              <a:rPr lang="zh-CN" altLang="en-US" b="1" dirty="0">
                <a:latin typeface="+mn-ea"/>
                <a:ea typeface="+mn-ea"/>
              </a:rPr>
              <a:t>第</a:t>
            </a:r>
            <a:r>
              <a:rPr lang="en-US" altLang="zh-CN" b="1" dirty="0">
                <a:latin typeface="+mn-ea"/>
                <a:ea typeface="+mn-ea"/>
              </a:rPr>
              <a:t>1</a:t>
            </a:r>
            <a:r>
              <a:rPr lang="zh-CN" altLang="en-US" b="1" dirty="0">
                <a:latin typeface="+mn-ea"/>
                <a:ea typeface="+mn-ea"/>
              </a:rPr>
              <a:t>至</a:t>
            </a:r>
            <a:r>
              <a:rPr lang="en-US" altLang="zh-CN" b="1" dirty="0">
                <a:latin typeface="+mn-ea"/>
                <a:ea typeface="+mn-ea"/>
              </a:rPr>
              <a:t>99</a:t>
            </a:r>
            <a:r>
              <a:rPr lang="zh-CN" altLang="en-US" b="1" dirty="0">
                <a:latin typeface="+mn-ea"/>
                <a:ea typeface="+mn-ea"/>
              </a:rPr>
              <a:t>天</a:t>
            </a:r>
            <a:r>
              <a:rPr lang="en-US" altLang="zh-CN" b="1" dirty="0">
                <a:latin typeface="+mn-ea"/>
                <a:ea typeface="+mn-ea"/>
              </a:rPr>
              <a:t>EAS</a:t>
            </a:r>
            <a:r>
              <a:rPr lang="zh-CN" altLang="en-US" b="1" dirty="0">
                <a:latin typeface="+mn-ea"/>
                <a:ea typeface="+mn-ea"/>
              </a:rPr>
              <a:t>拟合后的数据，</a:t>
            </a:r>
            <a:r>
              <a:rPr lang="en-US" altLang="zh-CN" b="1" dirty="0">
                <a:latin typeface="+mn-ea"/>
              </a:rPr>
              <a:t>2020-1</a:t>
            </a:r>
            <a:r>
              <a:rPr lang="zh-CN" altLang="en-US" b="1" dirty="0">
                <a:latin typeface="+mn-ea"/>
              </a:rPr>
              <a:t>是</a:t>
            </a:r>
            <a:r>
              <a:rPr lang="en-US" altLang="zh-CN" b="1" dirty="0">
                <a:latin typeface="+mn-ea"/>
              </a:rPr>
              <a:t>2020</a:t>
            </a:r>
            <a:r>
              <a:rPr lang="zh-CN" altLang="en-US" b="1" dirty="0">
                <a:latin typeface="+mn-ea"/>
              </a:rPr>
              <a:t>年第</a:t>
            </a:r>
            <a:r>
              <a:rPr lang="en-US" altLang="zh-CN" b="1" dirty="0">
                <a:latin typeface="+mn-ea"/>
              </a:rPr>
              <a:t>100</a:t>
            </a:r>
            <a:r>
              <a:rPr lang="zh-CN" altLang="en-US" b="1" dirty="0">
                <a:latin typeface="+mn-ea"/>
              </a:rPr>
              <a:t>至</a:t>
            </a:r>
            <a:r>
              <a:rPr lang="en-US" altLang="zh-CN" b="1" dirty="0">
                <a:latin typeface="+mn-ea"/>
              </a:rPr>
              <a:t>199</a:t>
            </a:r>
            <a:r>
              <a:rPr lang="zh-CN" altLang="en-US" b="1" dirty="0">
                <a:latin typeface="+mn-ea"/>
              </a:rPr>
              <a:t>天</a:t>
            </a:r>
            <a:r>
              <a:rPr lang="en-US" altLang="zh-CN" b="1" dirty="0">
                <a:latin typeface="+mn-ea"/>
              </a:rPr>
              <a:t>EAS</a:t>
            </a:r>
            <a:r>
              <a:rPr lang="zh-CN" altLang="en-US" b="1" dirty="0">
                <a:latin typeface="+mn-ea"/>
              </a:rPr>
              <a:t>拟合后的数据，</a:t>
            </a:r>
            <a:r>
              <a:rPr lang="en-US" altLang="zh-CN" b="1" dirty="0">
                <a:latin typeface="+mn-ea"/>
              </a:rPr>
              <a:t> 2020-2</a:t>
            </a:r>
            <a:r>
              <a:rPr lang="zh-CN" altLang="en-US" b="1" dirty="0">
                <a:latin typeface="+mn-ea"/>
              </a:rPr>
              <a:t>是</a:t>
            </a:r>
            <a:r>
              <a:rPr lang="en-US" altLang="zh-CN" b="1" dirty="0">
                <a:latin typeface="+mn-ea"/>
              </a:rPr>
              <a:t>2020</a:t>
            </a:r>
            <a:r>
              <a:rPr lang="zh-CN" altLang="en-US" b="1" dirty="0">
                <a:latin typeface="+mn-ea"/>
              </a:rPr>
              <a:t>年第</a:t>
            </a:r>
            <a:r>
              <a:rPr lang="en-US" altLang="zh-CN" b="1" dirty="0">
                <a:latin typeface="+mn-ea"/>
              </a:rPr>
              <a:t>200</a:t>
            </a:r>
            <a:r>
              <a:rPr lang="zh-CN" altLang="en-US" b="1" dirty="0">
                <a:latin typeface="+mn-ea"/>
              </a:rPr>
              <a:t>至</a:t>
            </a:r>
            <a:r>
              <a:rPr lang="en-US" altLang="zh-CN" b="1" dirty="0">
                <a:latin typeface="+mn-ea"/>
              </a:rPr>
              <a:t>299</a:t>
            </a:r>
            <a:r>
              <a:rPr lang="zh-CN" altLang="en-US" b="1" dirty="0">
                <a:latin typeface="+mn-ea"/>
              </a:rPr>
              <a:t>天</a:t>
            </a:r>
            <a:r>
              <a:rPr lang="en-US" altLang="zh-CN" b="1" dirty="0">
                <a:latin typeface="+mn-ea"/>
              </a:rPr>
              <a:t>EAS</a:t>
            </a:r>
            <a:r>
              <a:rPr lang="zh-CN" altLang="en-US" b="1" dirty="0">
                <a:latin typeface="+mn-ea"/>
              </a:rPr>
              <a:t>拟合后的数据，</a:t>
            </a:r>
            <a:r>
              <a:rPr lang="en-US" altLang="zh-CN" b="1" dirty="0">
                <a:latin typeface="+mn-ea"/>
              </a:rPr>
              <a:t> 2020-3</a:t>
            </a:r>
            <a:r>
              <a:rPr lang="zh-CN" altLang="en-US" b="1" dirty="0">
                <a:latin typeface="+mn-ea"/>
              </a:rPr>
              <a:t>是</a:t>
            </a:r>
            <a:r>
              <a:rPr lang="en-US" altLang="zh-CN" b="1" dirty="0">
                <a:latin typeface="+mn-ea"/>
              </a:rPr>
              <a:t>2020</a:t>
            </a:r>
            <a:r>
              <a:rPr lang="zh-CN" altLang="en-US" b="1" dirty="0">
                <a:latin typeface="+mn-ea"/>
              </a:rPr>
              <a:t>年第</a:t>
            </a:r>
            <a:r>
              <a:rPr lang="en-US" altLang="zh-CN" b="1" dirty="0">
                <a:latin typeface="+mn-ea"/>
              </a:rPr>
              <a:t>300</a:t>
            </a:r>
            <a:r>
              <a:rPr lang="zh-CN" altLang="en-US" b="1" dirty="0">
                <a:latin typeface="+mn-ea"/>
              </a:rPr>
              <a:t>至</a:t>
            </a:r>
            <a:r>
              <a:rPr lang="en-US" altLang="zh-CN" b="1" dirty="0">
                <a:latin typeface="+mn-ea"/>
              </a:rPr>
              <a:t>366</a:t>
            </a:r>
            <a:r>
              <a:rPr lang="zh-CN" altLang="en-US" b="1" dirty="0">
                <a:latin typeface="+mn-ea"/>
              </a:rPr>
              <a:t>天</a:t>
            </a:r>
            <a:r>
              <a:rPr lang="en-US" altLang="zh-CN" b="1" dirty="0">
                <a:latin typeface="+mn-ea"/>
              </a:rPr>
              <a:t>EAS</a:t>
            </a:r>
            <a:r>
              <a:rPr lang="zh-CN" altLang="en-US" b="1" dirty="0">
                <a:latin typeface="+mn-ea"/>
              </a:rPr>
              <a:t>拟合后的数据。</a:t>
            </a:r>
            <a:r>
              <a:rPr lang="en-US" altLang="zh-CN" dirty="0">
                <a:latin typeface="华文楷体" pitchFamily="2" charset="-122"/>
                <a:ea typeface="华文楷体" pitchFamily="2" charset="-122"/>
              </a:rPr>
              <a:t/>
            </a:r>
            <a:br>
              <a:rPr lang="en-US" altLang="zh-CN" dirty="0">
                <a:latin typeface="华文楷体" pitchFamily="2" charset="-122"/>
                <a:ea typeface="华文楷体" pitchFamily="2" charset="-122"/>
              </a:rPr>
            </a:br>
            <a:r>
              <a:rPr lang="zh-CN" altLang="en-US" b="1" dirty="0">
                <a:latin typeface="+mn-ea"/>
                <a:ea typeface="+mn-ea"/>
              </a:rPr>
              <a:t>文件夹</a:t>
            </a:r>
            <a:r>
              <a:rPr lang="en-US" altLang="zh-CN" b="1" dirty="0">
                <a:latin typeface="+mn-ea"/>
                <a:ea typeface="+mn-ea"/>
              </a:rPr>
              <a:t>2020-0-stat</a:t>
            </a:r>
            <a:r>
              <a:rPr lang="zh-CN" altLang="en-US" b="1" dirty="0">
                <a:latin typeface="+mn-ea"/>
                <a:ea typeface="+mn-ea"/>
              </a:rPr>
              <a:t>是</a:t>
            </a:r>
            <a:r>
              <a:rPr lang="en-US" altLang="zh-CN" b="1" dirty="0">
                <a:latin typeface="+mn-ea"/>
                <a:ea typeface="+mn-ea"/>
              </a:rPr>
              <a:t>2020</a:t>
            </a:r>
            <a:r>
              <a:rPr lang="zh-CN" altLang="en-US" b="1" dirty="0">
                <a:latin typeface="+mn-ea"/>
                <a:ea typeface="+mn-ea"/>
              </a:rPr>
              <a:t>年第</a:t>
            </a:r>
            <a:r>
              <a:rPr lang="en-US" altLang="zh-CN" b="1" dirty="0">
                <a:latin typeface="+mn-ea"/>
                <a:ea typeface="+mn-ea"/>
              </a:rPr>
              <a:t>1</a:t>
            </a:r>
            <a:r>
              <a:rPr lang="zh-CN" altLang="en-US" b="1" dirty="0">
                <a:latin typeface="+mn-ea"/>
                <a:ea typeface="+mn-ea"/>
              </a:rPr>
              <a:t>至</a:t>
            </a:r>
            <a:r>
              <a:rPr lang="en-US" altLang="zh-CN" b="1" dirty="0">
                <a:latin typeface="+mn-ea"/>
                <a:ea typeface="+mn-ea"/>
              </a:rPr>
              <a:t>99</a:t>
            </a:r>
            <a:r>
              <a:rPr lang="zh-CN" altLang="en-US" b="1" dirty="0">
                <a:latin typeface="+mn-ea"/>
                <a:ea typeface="+mn-ea"/>
              </a:rPr>
              <a:t>天各探测器单粒子幅度分布曲线的峰位和每分钟计数的数据</a:t>
            </a:r>
            <a:r>
              <a:rPr lang="zh-CN" altLang="en-US" b="1" dirty="0" smtClean="0">
                <a:latin typeface="+mn-ea"/>
                <a:ea typeface="+mn-ea"/>
              </a:rPr>
              <a:t>。</a:t>
            </a:r>
            <a:r>
              <a:rPr lang="en-US" altLang="zh-CN" sz="2200" b="1" dirty="0">
                <a:latin typeface="+mn-ea"/>
              </a:rPr>
              <a:t/>
            </a:r>
            <a:br>
              <a:rPr lang="en-US" altLang="zh-CN" sz="2200" b="1" dirty="0">
                <a:latin typeface="+mn-ea"/>
              </a:rPr>
            </a:br>
            <a:r>
              <a:rPr lang="zh-CN" altLang="en-US" sz="3100" b="1" dirty="0">
                <a:solidFill>
                  <a:srgbClr val="7030A0"/>
                </a:solidFill>
                <a:latin typeface="楷体" panose="02010609060101010101" pitchFamily="49" charset="-122"/>
                <a:ea typeface="楷体" panose="02010609060101010101" pitchFamily="49" charset="-122"/>
              </a:rPr>
              <a:t>下载的原始压缩数据文件</a:t>
            </a:r>
            <a:r>
              <a:rPr lang="en-US" altLang="zh-CN" sz="2200" b="1" dirty="0">
                <a:latin typeface="+mn-ea"/>
              </a:rPr>
              <a:t/>
            </a:r>
            <a:br>
              <a:rPr lang="en-US" altLang="zh-CN" sz="2200" b="1" dirty="0">
                <a:latin typeface="+mn-ea"/>
              </a:rPr>
            </a:br>
            <a:r>
              <a:rPr lang="en-US" altLang="zh-CN" sz="2200" b="1" dirty="0">
                <a:latin typeface="+mn-ea"/>
              </a:rPr>
              <a:t/>
            </a:r>
            <a:br>
              <a:rPr lang="en-US" altLang="zh-CN" sz="2200" b="1" dirty="0">
                <a:latin typeface="+mn-ea"/>
              </a:rPr>
            </a:br>
            <a:r>
              <a:rPr lang="en-US" altLang="zh-CN" sz="2200" b="1" dirty="0">
                <a:latin typeface="+mn-ea"/>
              </a:rPr>
              <a:t/>
            </a:r>
            <a:br>
              <a:rPr lang="en-US" altLang="zh-CN" sz="2200" b="1" dirty="0">
                <a:latin typeface="+mn-ea"/>
              </a:rPr>
            </a:br>
            <a:r>
              <a:rPr lang="zh-CN" altLang="en-US" sz="2200" b="1" dirty="0">
                <a:latin typeface="+mn-ea"/>
              </a:rPr>
              <a:t> </a:t>
            </a:r>
            <a:endParaRPr lang="zh-CN" altLang="en-US" sz="4000" dirty="0">
              <a:latin typeface="华文楷体" pitchFamily="2" charset="-122"/>
              <a:ea typeface="华文楷体" pitchFamily="2" charset="-122"/>
            </a:endParaRPr>
          </a:p>
        </p:txBody>
      </p:sp>
      <p:sp>
        <p:nvSpPr>
          <p:cNvPr id="6" name="文本占位符 5"/>
          <p:cNvSpPr>
            <a:spLocks noGrp="1"/>
          </p:cNvSpPr>
          <p:nvPr>
            <p:ph type="body" sz="half" idx="2"/>
          </p:nvPr>
        </p:nvSpPr>
        <p:spPr>
          <a:xfrm>
            <a:off x="0" y="4214818"/>
            <a:ext cx="4000496" cy="2412124"/>
          </a:xfrm>
        </p:spPr>
        <p:txBody>
          <a:bodyPr>
            <a:normAutofit fontScale="92500" lnSpcReduction="20000"/>
          </a:bodyPr>
          <a:lstStyle/>
          <a:p>
            <a:pPr algn="ctr"/>
            <a:r>
              <a:rPr lang="zh-CN" altLang="en-US" sz="4400" dirty="0">
                <a:solidFill>
                  <a:srgbClr val="FF0000"/>
                </a:solidFill>
                <a:latin typeface="隶书" pitchFamily="49" charset="-122"/>
                <a:ea typeface="隶书" pitchFamily="49" charset="-122"/>
              </a:rPr>
              <a:t>东直门中学</a:t>
            </a:r>
            <a:r>
              <a:rPr lang="en-US" altLang="zh-CN" sz="4400" dirty="0">
                <a:solidFill>
                  <a:srgbClr val="FF0000"/>
                </a:solidFill>
                <a:latin typeface="隶书" pitchFamily="49" charset="-122"/>
                <a:ea typeface="隶书" pitchFamily="49" charset="-122"/>
              </a:rPr>
              <a:t/>
            </a:r>
            <a:br>
              <a:rPr lang="en-US" altLang="zh-CN" sz="4400" dirty="0">
                <a:solidFill>
                  <a:srgbClr val="FF0000"/>
                </a:solidFill>
                <a:latin typeface="隶书" pitchFamily="49" charset="-122"/>
                <a:ea typeface="隶书" pitchFamily="49" charset="-122"/>
              </a:rPr>
            </a:br>
            <a:r>
              <a:rPr lang="zh-CN" altLang="en-US" sz="4400" dirty="0" smtClean="0">
                <a:solidFill>
                  <a:srgbClr val="FF0000"/>
                </a:solidFill>
                <a:latin typeface="隶书" pitchFamily="49" charset="-122"/>
                <a:ea typeface="隶书" pitchFamily="49" charset="-122"/>
              </a:rPr>
              <a:t>宇宙线</a:t>
            </a:r>
            <a:r>
              <a:rPr lang="en-US" altLang="zh-CN" sz="4400" dirty="0" smtClean="0">
                <a:solidFill>
                  <a:srgbClr val="FF0000"/>
                </a:solidFill>
                <a:latin typeface="隶书" pitchFamily="49" charset="-122"/>
                <a:ea typeface="隶书" pitchFamily="49" charset="-122"/>
              </a:rPr>
              <a:t>9</a:t>
            </a:r>
            <a:r>
              <a:rPr lang="zh-CN" altLang="en-US" sz="4400" dirty="0" smtClean="0">
                <a:solidFill>
                  <a:srgbClr val="FF0000"/>
                </a:solidFill>
                <a:latin typeface="隶书" pitchFamily="49" charset="-122"/>
                <a:ea typeface="隶书" pitchFamily="49" charset="-122"/>
              </a:rPr>
              <a:t>探测器</a:t>
            </a:r>
            <a:endParaRPr lang="en-US" altLang="zh-CN" sz="4400" dirty="0" smtClean="0">
              <a:solidFill>
                <a:srgbClr val="FF0000"/>
              </a:solidFill>
              <a:latin typeface="隶书" pitchFamily="49" charset="-122"/>
              <a:ea typeface="隶书" pitchFamily="49" charset="-122"/>
            </a:endParaRPr>
          </a:p>
          <a:p>
            <a:pPr algn="ctr"/>
            <a:r>
              <a:rPr lang="en-US" altLang="zh-CN" sz="4400" dirty="0" smtClean="0">
                <a:solidFill>
                  <a:srgbClr val="FF0000"/>
                </a:solidFill>
                <a:latin typeface="隶书" pitchFamily="49" charset="-122"/>
                <a:ea typeface="隶书" pitchFamily="49" charset="-122"/>
              </a:rPr>
              <a:t>3×3</a:t>
            </a:r>
            <a:r>
              <a:rPr lang="zh-CN" altLang="en-US" sz="4400" dirty="0" smtClean="0">
                <a:solidFill>
                  <a:srgbClr val="FF0000"/>
                </a:solidFill>
                <a:latin typeface="隶书" pitchFamily="49" charset="-122"/>
                <a:ea typeface="隶书" pitchFamily="49" charset="-122"/>
              </a:rPr>
              <a:t>阵列</a:t>
            </a:r>
            <a:r>
              <a:rPr lang="en-US" altLang="zh-CN" sz="4400" dirty="0">
                <a:solidFill>
                  <a:srgbClr val="FF0000"/>
                </a:solidFill>
                <a:latin typeface="隶书" pitchFamily="49" charset="-122"/>
                <a:ea typeface="隶书" pitchFamily="49" charset="-122"/>
              </a:rPr>
              <a:t/>
            </a:r>
            <a:br>
              <a:rPr lang="en-US" altLang="zh-CN" sz="4400" dirty="0">
                <a:solidFill>
                  <a:srgbClr val="FF0000"/>
                </a:solidFill>
                <a:latin typeface="隶书" pitchFamily="49" charset="-122"/>
                <a:ea typeface="隶书" pitchFamily="49" charset="-122"/>
              </a:rPr>
            </a:br>
            <a:r>
              <a:rPr lang="zh-CN" altLang="en-US" sz="4400" dirty="0">
                <a:solidFill>
                  <a:srgbClr val="FF0000"/>
                </a:solidFill>
                <a:latin typeface="隶书" pitchFamily="49" charset="-122"/>
                <a:ea typeface="隶书" pitchFamily="49" charset="-122"/>
              </a:rPr>
              <a:t>共享数据结构</a:t>
            </a:r>
            <a:endParaRPr lang="zh-CN" altLang="en-US" sz="4400" dirty="0"/>
          </a:p>
        </p:txBody>
      </p:sp>
      <p:sp>
        <p:nvSpPr>
          <p:cNvPr id="7" name="图片占位符 6"/>
          <p:cNvSpPr>
            <a:spLocks noGrp="1"/>
          </p:cNvSpPr>
          <p:nvPr>
            <p:ph type="pic" idx="1"/>
          </p:nvPr>
        </p:nvSpPr>
        <p:spPr>
          <a:xfrm>
            <a:off x="5200424" y="1415845"/>
            <a:ext cx="3046695" cy="4447786"/>
          </a:xfrm>
        </p:spPr>
      </p:sp>
      <p:sp>
        <p:nvSpPr>
          <p:cNvPr id="13" name="燕尾形箭头 12"/>
          <p:cNvSpPr/>
          <p:nvPr/>
        </p:nvSpPr>
        <p:spPr>
          <a:xfrm flipV="1">
            <a:off x="2994228" y="3429000"/>
            <a:ext cx="1027704" cy="5619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cxnSpLocks/>
          </p:cNvCxnSpPr>
          <p:nvPr/>
        </p:nvCxnSpPr>
        <p:spPr>
          <a:xfrm>
            <a:off x="4021931" y="3087330"/>
            <a:ext cx="14288" cy="2920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036219" y="3096238"/>
            <a:ext cx="100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a:off x="4021932" y="6007508"/>
            <a:ext cx="16902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箭头: 右 17">
            <a:extLst>
              <a:ext uri="{FF2B5EF4-FFF2-40B4-BE49-F238E27FC236}">
                <a16:creationId xmlns:a16="http://schemas.microsoft.com/office/drawing/2014/main" id="{A6725E86-450E-45AC-A18A-23BF5958DC10}"/>
              </a:ext>
            </a:extLst>
          </p:cNvPr>
          <p:cNvSpPr/>
          <p:nvPr/>
        </p:nvSpPr>
        <p:spPr>
          <a:xfrm>
            <a:off x="3500430" y="0"/>
            <a:ext cx="462669"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V="1">
            <a:off x="2621823" y="1521527"/>
            <a:ext cx="2788430" cy="31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a:off x="4032178" y="2952520"/>
            <a:ext cx="1817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flipV="1">
            <a:off x="4071936" y="142851"/>
            <a:ext cx="142874" cy="1"/>
          </a:xfrm>
          <a:prstGeom prst="line">
            <a:avLst/>
          </a:prstGeom>
        </p:spPr>
        <p:style>
          <a:lnRef idx="1">
            <a:schemeClr val="accent1"/>
          </a:lnRef>
          <a:fillRef idx="0">
            <a:schemeClr val="accent1"/>
          </a:fillRef>
          <a:effectRef idx="0">
            <a:schemeClr val="accent1"/>
          </a:effectRef>
          <a:fontRef idx="minor">
            <a:schemeClr val="tx1"/>
          </a:fontRef>
        </p:style>
      </p:cxnSp>
      <p:pic>
        <p:nvPicPr>
          <p:cNvPr id="26626" name="Picture 2"/>
          <p:cNvPicPr>
            <a:picLocks noChangeAspect="1" noChangeArrowheads="1"/>
          </p:cNvPicPr>
          <p:nvPr/>
        </p:nvPicPr>
        <p:blipFill>
          <a:blip r:embed="rId2"/>
          <a:srcRect/>
          <a:stretch>
            <a:fillRect/>
          </a:stretch>
        </p:blipFill>
        <p:spPr bwMode="auto">
          <a:xfrm>
            <a:off x="4143372" y="0"/>
            <a:ext cx="4859713" cy="56799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43171-E12C-4E86-B542-1A59E73ED09B}"/>
              </a:ext>
            </a:extLst>
          </p:cNvPr>
          <p:cNvSpPr>
            <a:spLocks noGrp="1"/>
          </p:cNvSpPr>
          <p:nvPr>
            <p:ph type="title"/>
          </p:nvPr>
        </p:nvSpPr>
        <p:spPr>
          <a:xfrm>
            <a:off x="370491" y="1303283"/>
            <a:ext cx="8253248" cy="3773214"/>
          </a:xfrm>
        </p:spPr>
        <p:txBody>
          <a:bodyPr>
            <a:normAutofit fontScale="90000"/>
          </a:bodyPr>
          <a:lstStyle/>
          <a:p>
            <a:pPr algn="ctr"/>
            <a:r>
              <a:rPr lang="zh-CN" altLang="en-US" sz="8900" dirty="0">
                <a:solidFill>
                  <a:srgbClr val="FF0000"/>
                </a:solidFill>
                <a:latin typeface="楷体" panose="02010609060101010101" pitchFamily="49" charset="-122"/>
                <a:ea typeface="楷体" panose="02010609060101010101" pitchFamily="49" charset="-122"/>
              </a:rPr>
              <a:t>下面举例介绍如何使用下载的每天</a:t>
            </a:r>
            <a:r>
              <a:rPr lang="en-US" altLang="zh-CN" sz="8900" dirty="0">
                <a:solidFill>
                  <a:srgbClr val="FF0000"/>
                </a:solidFill>
                <a:latin typeface="楷体" panose="02010609060101010101" pitchFamily="49" charset="-122"/>
                <a:ea typeface="楷体" panose="02010609060101010101" pitchFamily="49" charset="-122"/>
              </a:rPr>
              <a:t>EAS</a:t>
            </a:r>
            <a:r>
              <a:rPr lang="zh-CN" altLang="en-US" sz="8900" dirty="0">
                <a:solidFill>
                  <a:srgbClr val="FF0000"/>
                </a:solidFill>
                <a:latin typeface="楷体" panose="02010609060101010101" pitchFamily="49" charset="-122"/>
                <a:ea typeface="楷体" panose="02010609060101010101" pitchFamily="49" charset="-122"/>
              </a:rPr>
              <a:t>拟合后的数据</a:t>
            </a:r>
            <a:r>
              <a:rPr lang="zh-CN" altLang="en-US" sz="8900" b="1" dirty="0">
                <a:solidFill>
                  <a:srgbClr val="FF0000"/>
                </a:solidFill>
                <a:latin typeface="楷体" panose="02010609060101010101" pitchFamily="49" charset="-122"/>
                <a:ea typeface="楷体" panose="02010609060101010101" pitchFamily="49" charset="-122"/>
                <a:sym typeface="+mn-ea"/>
              </a:rPr>
              <a:t>文件</a:t>
            </a:r>
            <a:r>
              <a:rPr lang="zh-CN" altLang="en-US" dirty="0">
                <a:solidFill>
                  <a:srgbClr val="FF0000"/>
                </a:solidFill>
                <a:latin typeface="楷体" panose="02010609060101010101" pitchFamily="49" charset="-122"/>
                <a:ea typeface="楷体" panose="02010609060101010101" pitchFamily="49" charset="-122"/>
              </a:rPr>
              <a:t/>
            </a:r>
            <a:br>
              <a:rPr lang="zh-CN" altLang="en-US" dirty="0">
                <a:solidFill>
                  <a:srgbClr val="FF0000"/>
                </a:solidFill>
                <a:latin typeface="楷体" panose="02010609060101010101" pitchFamily="49" charset="-122"/>
                <a:ea typeface="楷体" panose="02010609060101010101" pitchFamily="49" charset="-122"/>
              </a:rPr>
            </a:br>
            <a:endParaRPr lang="zh-CN" altLang="en-US" dirty="0"/>
          </a:p>
        </p:txBody>
      </p:sp>
    </p:spTree>
    <p:extLst>
      <p:ext uri="{BB962C8B-B14F-4D97-AF65-F5344CB8AC3E}">
        <p14:creationId xmlns:p14="http://schemas.microsoft.com/office/powerpoint/2010/main" val="2352170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1"/>
            <a:ext cx="9060180" cy="2357430"/>
          </a:xfrm>
        </p:spPr>
        <p:txBody>
          <a:bodyPr>
            <a:normAutofit fontScale="90000"/>
          </a:bodyPr>
          <a:lstStyle/>
          <a:p>
            <a:r>
              <a:rPr lang="zh-CN" altLang="en-US" sz="3100" dirty="0">
                <a:solidFill>
                  <a:srgbClr val="FF0000"/>
                </a:solidFill>
                <a:latin typeface="隶书" panose="02010509060101010101" pitchFamily="49" charset="-122"/>
                <a:ea typeface="隶书" panose="02010509060101010101" pitchFamily="49" charset="-122"/>
              </a:rPr>
              <a:t>用</a:t>
            </a:r>
            <a:r>
              <a:rPr lang="en-US" altLang="zh-CN" sz="3100" dirty="0">
                <a:solidFill>
                  <a:srgbClr val="FF0000"/>
                </a:solidFill>
                <a:latin typeface="隶书" panose="02010509060101010101" pitchFamily="49" charset="-122"/>
                <a:ea typeface="隶书" panose="02010509060101010101" pitchFamily="49" charset="-122"/>
              </a:rPr>
              <a:t>Excel</a:t>
            </a:r>
            <a:r>
              <a:rPr lang="zh-CN" altLang="en-US" sz="3100" dirty="0">
                <a:solidFill>
                  <a:srgbClr val="FF0000"/>
                </a:solidFill>
                <a:latin typeface="隶书" panose="02010509060101010101" pitchFamily="49" charset="-122"/>
                <a:ea typeface="隶书" panose="02010509060101010101" pitchFamily="49" charset="-122"/>
              </a:rPr>
              <a:t>处理数据画天顶角分布举例</a:t>
            </a:r>
            <a:r>
              <a:rPr lang="en-US" altLang="en-US" sz="3100" dirty="0">
                <a:solidFill>
                  <a:srgbClr val="FF0000"/>
                </a:solidFill>
                <a:latin typeface="隶书" panose="02010509060101010101" pitchFamily="49" charset="-122"/>
                <a:ea typeface="隶书" panose="02010509060101010101" pitchFamily="49" charset="-122"/>
              </a:rPr>
              <a:t>：</a:t>
            </a:r>
            <a:r>
              <a:rPr lang="zh-CN" altLang="en-US" sz="3100" dirty="0">
                <a:solidFill>
                  <a:srgbClr val="FF0000"/>
                </a:solidFill>
                <a:latin typeface="隶书" panose="02010509060101010101" pitchFamily="49" charset="-122"/>
                <a:ea typeface="隶书" panose="02010509060101010101" pitchFamily="49" charset="-122"/>
              </a:rPr>
              <a:t>用</a:t>
            </a:r>
            <a:r>
              <a:rPr lang="en-US" altLang="en-US" sz="3100" dirty="0">
                <a:solidFill>
                  <a:srgbClr val="FF0000"/>
                </a:solidFill>
                <a:latin typeface="隶书" panose="02010509060101010101" pitchFamily="49" charset="-122"/>
                <a:ea typeface="隶书" panose="02010509060101010101" pitchFamily="49" charset="-122"/>
                <a:sym typeface="+mn-ea"/>
              </a:rPr>
              <a:t>excel打开文件</a:t>
            </a:r>
            <a:r>
              <a:rPr lang="en-US" altLang="en-US" sz="3100" dirty="0" smtClean="0">
                <a:solidFill>
                  <a:srgbClr val="FF0000"/>
                </a:solidFill>
                <a:latin typeface="隶书" panose="02010509060101010101" pitchFamily="49" charset="-122"/>
                <a:ea typeface="隶书" panose="02010509060101010101" pitchFamily="49" charset="-122"/>
                <a:sym typeface="+mn-ea"/>
              </a:rPr>
              <a:t>2021.</a:t>
            </a:r>
            <a:r>
              <a:rPr lang="en-US" altLang="zh-CN" sz="3100" dirty="0" smtClean="0">
                <a:solidFill>
                  <a:srgbClr val="FF0000"/>
                </a:solidFill>
                <a:latin typeface="隶书" panose="02010509060101010101" pitchFamily="49" charset="-122"/>
                <a:ea typeface="隶书" panose="02010509060101010101" pitchFamily="49" charset="-122"/>
                <a:sym typeface="+mn-ea"/>
              </a:rPr>
              <a:t>001.csv</a:t>
            </a:r>
            <a:r>
              <a:rPr lang="en-US" altLang="en-US" sz="3100" dirty="0">
                <a:sym typeface="+mn-ea"/>
              </a:rPr>
              <a:t/>
            </a:r>
            <a:br>
              <a:rPr lang="en-US" altLang="en-US" sz="3100" dirty="0">
                <a:sym typeface="+mn-ea"/>
              </a:rPr>
            </a:br>
            <a:r>
              <a:rPr lang="zh-CN" altLang="en-US" sz="1600" dirty="0">
                <a:sym typeface="+mn-ea"/>
              </a:rPr>
              <a:t>第</a:t>
            </a:r>
            <a:r>
              <a:rPr lang="en-US" altLang="zh-CN" sz="1600" dirty="0">
                <a:sym typeface="+mn-ea"/>
              </a:rPr>
              <a:t>1</a:t>
            </a:r>
            <a:r>
              <a:rPr lang="zh-CN" altLang="en-US" sz="1600" dirty="0">
                <a:sym typeface="+mn-ea"/>
              </a:rPr>
              <a:t>行是日期；第</a:t>
            </a:r>
            <a:r>
              <a:rPr lang="en-US" altLang="zh-CN" sz="1600" dirty="0">
                <a:sym typeface="+mn-ea"/>
              </a:rPr>
              <a:t>2</a:t>
            </a:r>
            <a:r>
              <a:rPr lang="zh-CN" altLang="en-US" sz="1600" dirty="0">
                <a:sym typeface="+mn-ea"/>
              </a:rPr>
              <a:t>列是当天时间的秒数，从</a:t>
            </a:r>
            <a:r>
              <a:rPr lang="en-US" altLang="zh-CN" sz="1600" dirty="0">
                <a:sym typeface="+mn-ea"/>
              </a:rPr>
              <a:t>0</a:t>
            </a:r>
            <a:r>
              <a:rPr lang="zh-CN" altLang="en-US" sz="1600" dirty="0">
                <a:sym typeface="+mn-ea"/>
              </a:rPr>
              <a:t>点钟开始起算；第</a:t>
            </a:r>
            <a:r>
              <a:rPr lang="en-US" altLang="zh-CN" sz="1600" dirty="0">
                <a:sym typeface="+mn-ea"/>
              </a:rPr>
              <a:t>3</a:t>
            </a:r>
            <a:r>
              <a:rPr lang="zh-CN" altLang="en-US" sz="1600" dirty="0">
                <a:sym typeface="+mn-ea"/>
              </a:rPr>
              <a:t>（</a:t>
            </a:r>
            <a:r>
              <a:rPr lang="en-US" altLang="zh-CN" sz="1600" dirty="0">
                <a:sym typeface="+mn-ea"/>
              </a:rPr>
              <a:t>C</a:t>
            </a:r>
            <a:r>
              <a:rPr lang="zh-CN" altLang="en-US" sz="1600" dirty="0">
                <a:sym typeface="+mn-ea"/>
              </a:rPr>
              <a:t>）列“计数”，是测量得到的这个</a:t>
            </a:r>
            <a:r>
              <a:rPr lang="en-US" altLang="zh-CN" sz="1600" dirty="0">
                <a:sym typeface="+mn-ea"/>
              </a:rPr>
              <a:t>EAS</a:t>
            </a:r>
            <a:r>
              <a:rPr lang="zh-CN" altLang="en-US" sz="1600" dirty="0">
                <a:sym typeface="+mn-ea"/>
              </a:rPr>
              <a:t>事例中，探测到粒子的探测器数量；第</a:t>
            </a:r>
            <a:r>
              <a:rPr lang="en-US" altLang="zh-CN" sz="1600" dirty="0">
                <a:sym typeface="+mn-ea"/>
              </a:rPr>
              <a:t>4</a:t>
            </a:r>
            <a:r>
              <a:rPr lang="zh-CN" altLang="en-US" sz="1600" dirty="0">
                <a:sym typeface="+mn-ea"/>
              </a:rPr>
              <a:t>（</a:t>
            </a:r>
            <a:r>
              <a:rPr lang="en-US" altLang="zh-CN" sz="1600" dirty="0">
                <a:sym typeface="+mn-ea"/>
              </a:rPr>
              <a:t>D</a:t>
            </a:r>
            <a:r>
              <a:rPr lang="zh-CN" altLang="en-US" sz="1600" dirty="0">
                <a:sym typeface="+mn-ea"/>
              </a:rPr>
              <a:t>）列到第</a:t>
            </a:r>
            <a:r>
              <a:rPr lang="en-US" altLang="zh-CN" sz="1600" dirty="0">
                <a:sym typeface="+mn-ea"/>
              </a:rPr>
              <a:t>12</a:t>
            </a:r>
            <a:r>
              <a:rPr lang="zh-CN" altLang="en-US" sz="1600" dirty="0">
                <a:sym typeface="+mn-ea"/>
              </a:rPr>
              <a:t>（</a:t>
            </a:r>
            <a:r>
              <a:rPr lang="en-US" altLang="zh-CN" sz="1600" dirty="0">
                <a:sym typeface="+mn-ea"/>
              </a:rPr>
              <a:t>L</a:t>
            </a:r>
            <a:r>
              <a:rPr lang="zh-CN" altLang="en-US" sz="1600" dirty="0">
                <a:sym typeface="+mn-ea"/>
              </a:rPr>
              <a:t>）列分别是从</a:t>
            </a:r>
            <a:r>
              <a:rPr lang="en-US" altLang="zh-CN" sz="1600" dirty="0">
                <a:sym typeface="+mn-ea"/>
              </a:rPr>
              <a:t>1</a:t>
            </a:r>
            <a:r>
              <a:rPr lang="zh-CN" altLang="en-US" sz="1600" dirty="0">
                <a:sym typeface="+mn-ea"/>
              </a:rPr>
              <a:t>至</a:t>
            </a:r>
            <a:r>
              <a:rPr lang="en-US" altLang="zh-CN" sz="1600" dirty="0">
                <a:sym typeface="+mn-ea"/>
              </a:rPr>
              <a:t>9</a:t>
            </a:r>
            <a:r>
              <a:rPr lang="zh-CN" altLang="en-US" sz="1600" dirty="0">
                <a:sym typeface="+mn-ea"/>
              </a:rPr>
              <a:t>个探测器每个探测器在这个事例中测量得到的信号幅度；第</a:t>
            </a:r>
            <a:r>
              <a:rPr lang="en-US" altLang="zh-CN" sz="1600" dirty="0">
                <a:sym typeface="+mn-ea"/>
              </a:rPr>
              <a:t>13</a:t>
            </a:r>
            <a:r>
              <a:rPr lang="zh-CN" altLang="en-US" sz="1600" dirty="0">
                <a:sym typeface="+mn-ea"/>
              </a:rPr>
              <a:t>（</a:t>
            </a:r>
            <a:r>
              <a:rPr lang="en-US" altLang="zh-CN" sz="1600" dirty="0">
                <a:sym typeface="+mn-ea"/>
              </a:rPr>
              <a:t>M</a:t>
            </a:r>
            <a:r>
              <a:rPr lang="zh-CN" altLang="en-US" sz="1600" dirty="0">
                <a:sym typeface="+mn-ea"/>
              </a:rPr>
              <a:t>）列到第</a:t>
            </a:r>
            <a:r>
              <a:rPr lang="en-US" altLang="zh-CN" sz="1600" dirty="0">
                <a:sym typeface="+mn-ea"/>
              </a:rPr>
              <a:t>21</a:t>
            </a:r>
            <a:r>
              <a:rPr lang="zh-CN" altLang="en-US" sz="1600" dirty="0">
                <a:sym typeface="+mn-ea"/>
              </a:rPr>
              <a:t>（</a:t>
            </a:r>
            <a:r>
              <a:rPr lang="en-US" altLang="zh-CN" sz="1600" dirty="0">
                <a:sym typeface="+mn-ea"/>
              </a:rPr>
              <a:t>U</a:t>
            </a:r>
            <a:r>
              <a:rPr lang="zh-CN" altLang="en-US" sz="1600" dirty="0">
                <a:sym typeface="+mn-ea"/>
              </a:rPr>
              <a:t>）列分别是从</a:t>
            </a:r>
            <a:r>
              <a:rPr lang="en-US" altLang="zh-CN" sz="1600" dirty="0">
                <a:sym typeface="+mn-ea"/>
              </a:rPr>
              <a:t>1</a:t>
            </a:r>
            <a:r>
              <a:rPr lang="zh-CN" altLang="en-US" sz="1600" dirty="0">
                <a:sym typeface="+mn-ea"/>
              </a:rPr>
              <a:t>至</a:t>
            </a:r>
            <a:r>
              <a:rPr lang="en-US" altLang="zh-CN" sz="1600" dirty="0">
                <a:sym typeface="+mn-ea"/>
              </a:rPr>
              <a:t>9</a:t>
            </a:r>
            <a:r>
              <a:rPr lang="zh-CN" altLang="en-US" sz="1600" dirty="0">
                <a:sym typeface="+mn-ea"/>
              </a:rPr>
              <a:t>个探测器每个探测器探测到粒子的相对</a:t>
            </a:r>
            <a:r>
              <a:rPr lang="zh-CN" altLang="en-US" sz="1600" dirty="0" smtClean="0">
                <a:sym typeface="+mn-ea"/>
              </a:rPr>
              <a:t>时间差（以</a:t>
            </a:r>
            <a:r>
              <a:rPr lang="en-US" altLang="zh-CN" sz="1600" dirty="0" smtClean="0">
                <a:latin typeface="+mn-ea"/>
              </a:rPr>
              <a:t>10</a:t>
            </a:r>
            <a:r>
              <a:rPr lang="en-US" altLang="zh-CN" sz="1600" baseline="30000" dirty="0" smtClean="0">
                <a:latin typeface="+mn-ea"/>
              </a:rPr>
              <a:t>-9</a:t>
            </a:r>
            <a:r>
              <a:rPr lang="zh-CN" altLang="zh-CN" sz="1600" dirty="0" smtClean="0">
                <a:latin typeface="+mn-ea"/>
              </a:rPr>
              <a:t>秒</a:t>
            </a:r>
            <a:r>
              <a:rPr lang="zh-CN" altLang="en-US" sz="1600" dirty="0" smtClean="0">
                <a:latin typeface="+mn-ea"/>
              </a:rPr>
              <a:t>即“纳秒”为单位</a:t>
            </a:r>
            <a:r>
              <a:rPr lang="zh-CN" altLang="en-US" sz="1600" dirty="0" smtClean="0">
                <a:sym typeface="+mn-ea"/>
              </a:rPr>
              <a:t>） ，</a:t>
            </a:r>
            <a:r>
              <a:rPr lang="zh-CN" altLang="en-US" sz="1600" dirty="0">
                <a:sym typeface="+mn-ea"/>
              </a:rPr>
              <a:t>没有探测到的探测器表示为</a:t>
            </a:r>
            <a:r>
              <a:rPr lang="en-US" altLang="zh-CN" sz="1600" dirty="0">
                <a:sym typeface="+mn-ea"/>
              </a:rPr>
              <a:t>0</a:t>
            </a:r>
            <a:r>
              <a:rPr lang="zh-CN" altLang="en-US" sz="1600" dirty="0">
                <a:sym typeface="+mn-ea"/>
              </a:rPr>
              <a:t>；</a:t>
            </a:r>
            <a:r>
              <a:rPr lang="zh-CN" altLang="en-US" sz="1600" dirty="0">
                <a:solidFill>
                  <a:srgbClr val="FF0000"/>
                </a:solidFill>
                <a:sym typeface="+mn-ea"/>
              </a:rPr>
              <a:t>第</a:t>
            </a:r>
            <a:r>
              <a:rPr lang="en-US" altLang="zh-CN" sz="1600" dirty="0">
                <a:solidFill>
                  <a:srgbClr val="FF0000"/>
                </a:solidFill>
                <a:sym typeface="+mn-ea"/>
              </a:rPr>
              <a:t>22</a:t>
            </a:r>
            <a:r>
              <a:rPr lang="zh-CN" altLang="en-US" sz="1600" dirty="0">
                <a:solidFill>
                  <a:srgbClr val="FF0000"/>
                </a:solidFill>
                <a:sym typeface="+mn-ea"/>
              </a:rPr>
              <a:t>（</a:t>
            </a:r>
            <a:r>
              <a:rPr lang="en-US" altLang="zh-CN" sz="1600" dirty="0">
                <a:solidFill>
                  <a:srgbClr val="FF0000"/>
                </a:solidFill>
                <a:sym typeface="+mn-ea"/>
              </a:rPr>
              <a:t>V</a:t>
            </a:r>
            <a:r>
              <a:rPr lang="zh-CN" altLang="en-US" sz="1600" dirty="0">
                <a:solidFill>
                  <a:srgbClr val="FF0000"/>
                </a:solidFill>
                <a:sym typeface="+mn-ea"/>
              </a:rPr>
              <a:t>）列</a:t>
            </a:r>
            <a:r>
              <a:rPr lang="zh-CN" altLang="en-US" sz="1600" dirty="0">
                <a:sym typeface="+mn-ea"/>
              </a:rPr>
              <a:t>是由各个探测器探测到粒子的相对</a:t>
            </a:r>
            <a:r>
              <a:rPr lang="zh-CN" altLang="en-US" sz="1600" dirty="0" smtClean="0">
                <a:sym typeface="+mn-ea"/>
              </a:rPr>
              <a:t>时间差和</a:t>
            </a:r>
            <a:r>
              <a:rPr lang="zh-CN" altLang="en-US" sz="1600" dirty="0">
                <a:sym typeface="+mn-ea"/>
              </a:rPr>
              <a:t>探测器的位置拟合得到的该</a:t>
            </a:r>
            <a:r>
              <a:rPr lang="en-US" altLang="zh-CN" sz="1600" dirty="0">
                <a:sym typeface="+mn-ea"/>
              </a:rPr>
              <a:t>EAS</a:t>
            </a:r>
            <a:r>
              <a:rPr lang="zh-CN" altLang="en-US" sz="1600" dirty="0">
                <a:sym typeface="+mn-ea"/>
              </a:rPr>
              <a:t>原初宇宙线粒子方向的</a:t>
            </a:r>
            <a:r>
              <a:rPr lang="zh-CN" altLang="en-US" sz="1600" dirty="0">
                <a:solidFill>
                  <a:srgbClr val="FF0000"/>
                </a:solidFill>
                <a:sym typeface="+mn-ea"/>
              </a:rPr>
              <a:t>方位角（单位是“度”）</a:t>
            </a:r>
            <a:r>
              <a:rPr lang="zh-CN" altLang="en-US" sz="1600" dirty="0">
                <a:sym typeface="+mn-ea"/>
              </a:rPr>
              <a:t>；</a:t>
            </a:r>
            <a:r>
              <a:rPr lang="zh-CN" altLang="en-US" sz="1600" dirty="0">
                <a:solidFill>
                  <a:srgbClr val="FF0000"/>
                </a:solidFill>
                <a:sym typeface="+mn-ea"/>
              </a:rPr>
              <a:t>第</a:t>
            </a:r>
            <a:r>
              <a:rPr lang="en-US" altLang="zh-CN" sz="1600" dirty="0">
                <a:solidFill>
                  <a:srgbClr val="FF0000"/>
                </a:solidFill>
                <a:sym typeface="+mn-ea"/>
              </a:rPr>
              <a:t>23</a:t>
            </a:r>
            <a:r>
              <a:rPr lang="zh-CN" altLang="en-US" sz="1600" dirty="0">
                <a:solidFill>
                  <a:srgbClr val="FF0000"/>
                </a:solidFill>
                <a:sym typeface="+mn-ea"/>
              </a:rPr>
              <a:t>（</a:t>
            </a:r>
            <a:r>
              <a:rPr lang="en-US" altLang="zh-CN" sz="1600" dirty="0">
                <a:solidFill>
                  <a:srgbClr val="FF0000"/>
                </a:solidFill>
                <a:sym typeface="+mn-ea"/>
              </a:rPr>
              <a:t>W</a:t>
            </a:r>
            <a:r>
              <a:rPr lang="zh-CN" altLang="en-US" sz="1600" dirty="0">
                <a:solidFill>
                  <a:srgbClr val="FF0000"/>
                </a:solidFill>
                <a:sym typeface="+mn-ea"/>
              </a:rPr>
              <a:t>）列</a:t>
            </a:r>
            <a:r>
              <a:rPr lang="zh-CN" altLang="en-US" sz="1600" dirty="0">
                <a:sym typeface="+mn-ea"/>
              </a:rPr>
              <a:t>是同一宇宙线方向的</a:t>
            </a:r>
            <a:r>
              <a:rPr lang="zh-CN" altLang="en-US" sz="1600" dirty="0">
                <a:solidFill>
                  <a:srgbClr val="FF0000"/>
                </a:solidFill>
                <a:sym typeface="+mn-ea"/>
              </a:rPr>
              <a:t>天顶角（单位是“度”） </a:t>
            </a:r>
            <a:r>
              <a:rPr lang="zh-CN" altLang="en-US" sz="2000" dirty="0">
                <a:sym typeface="+mn-ea"/>
              </a:rPr>
              <a:t>。</a:t>
            </a:r>
            <a:endParaRPr lang="en-US" altLang="en-US" sz="2000" dirty="0">
              <a:sym typeface="+mn-ea"/>
            </a:endParaRPr>
          </a:p>
        </p:txBody>
      </p:sp>
      <p:sp>
        <p:nvSpPr>
          <p:cNvPr id="4" name="内容占位符 3"/>
          <p:cNvSpPr>
            <a:spLocks noGrp="1"/>
          </p:cNvSpPr>
          <p:nvPr>
            <p:ph idx="1"/>
          </p:nvPr>
        </p:nvSpPr>
        <p:spPr>
          <a:xfrm>
            <a:off x="457200" y="2708920"/>
            <a:ext cx="8219256" cy="3417243"/>
          </a:xfrm>
        </p:spPr>
        <p:txBody>
          <a:bodyPr/>
          <a:lstStyle/>
          <a:p>
            <a:endParaRPr lang="zh-CN" altLang="en-US" dirty="0"/>
          </a:p>
        </p:txBody>
      </p:sp>
      <p:pic>
        <p:nvPicPr>
          <p:cNvPr id="25602" name="Picture 2"/>
          <p:cNvPicPr>
            <a:picLocks noChangeAspect="1" noChangeArrowheads="1"/>
          </p:cNvPicPr>
          <p:nvPr/>
        </p:nvPicPr>
        <p:blipFill>
          <a:blip r:embed="rId2"/>
          <a:srcRect/>
          <a:stretch>
            <a:fillRect/>
          </a:stretch>
        </p:blipFill>
        <p:spPr bwMode="auto">
          <a:xfrm>
            <a:off x="66675" y="2238375"/>
            <a:ext cx="9077325"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
            <a:ext cx="8945880" cy="1327354"/>
          </a:xfrm>
        </p:spPr>
        <p:txBody>
          <a:bodyPr/>
          <a:lstStyle/>
          <a:p>
            <a:pPr algn="ctr"/>
            <a:r>
              <a:rPr lang="zh-CN" altLang="en-US" dirty="0">
                <a:solidFill>
                  <a:srgbClr val="FF0000"/>
                </a:solidFill>
                <a:latin typeface="隶书" panose="02010509060101010101" pitchFamily="49" charset="-122"/>
                <a:ea typeface="隶书" panose="02010509060101010101" pitchFamily="49" charset="-122"/>
              </a:rPr>
              <a:t>画天顶角分布举例</a:t>
            </a:r>
            <a:r>
              <a:rPr lang="en-US" altLang="en-US" dirty="0">
                <a:solidFill>
                  <a:srgbClr val="FF0000"/>
                </a:solidFill>
                <a:latin typeface="隶书" panose="02010509060101010101" pitchFamily="49" charset="-122"/>
                <a:ea typeface="隶书" panose="02010509060101010101" pitchFamily="49" charset="-122"/>
              </a:rPr>
              <a:t>： </a:t>
            </a:r>
            <a:br>
              <a:rPr lang="en-US" altLang="en-US" dirty="0">
                <a:solidFill>
                  <a:srgbClr val="FF0000"/>
                </a:solidFill>
                <a:latin typeface="隶书" panose="02010509060101010101" pitchFamily="49" charset="-122"/>
                <a:ea typeface="隶书" panose="02010509060101010101" pitchFamily="49" charset="-122"/>
              </a:rPr>
            </a:br>
            <a:r>
              <a:rPr lang="zh-CN" altLang="en-US" sz="2400" b="1" dirty="0">
                <a:solidFill>
                  <a:srgbClr val="FF0000"/>
                </a:solidFill>
                <a:latin typeface="楷体" panose="02010609060101010101" pitchFamily="49" charset="-122"/>
                <a:ea typeface="楷体" panose="02010609060101010101" pitchFamily="49" charset="-122"/>
              </a:rPr>
              <a:t>步骤</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solidFill>
                  <a:srgbClr val="FF0000"/>
                </a:solidFill>
                <a:latin typeface="楷体" panose="02010609060101010101" pitchFamily="49" charset="-122"/>
                <a:ea typeface="楷体" panose="02010609060101010101" pitchFamily="49" charset="-122"/>
              </a:rPr>
              <a:t>：</a:t>
            </a:r>
            <a:r>
              <a:rPr lang="en-US" altLang="en-US" sz="2400" b="1" dirty="0" err="1">
                <a:solidFill>
                  <a:srgbClr val="FF0000"/>
                </a:solidFill>
                <a:latin typeface="楷体" panose="02010609060101010101" pitchFamily="49" charset="-122"/>
                <a:ea typeface="楷体" panose="02010609060101010101" pitchFamily="49" charset="-122"/>
              </a:rPr>
              <a:t>输入天顶角分区范围</a:t>
            </a:r>
            <a:r>
              <a:rPr lang="zh-CN" altLang="en-US" sz="2400" b="1" dirty="0">
                <a:latin typeface="楷体" panose="02010609060101010101" pitchFamily="49" charset="-122"/>
                <a:ea typeface="楷体" panose="02010609060101010101" pitchFamily="49" charset="-122"/>
              </a:rPr>
              <a:t>（以分为</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个宽</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度区间为例）</a:t>
            </a:r>
            <a:endParaRPr lang="en-US" altLang="en-US" sz="2400" b="1" dirty="0">
              <a:latin typeface="楷体" panose="02010609060101010101" pitchFamily="49" charset="-122"/>
              <a:ea typeface="楷体" panose="02010609060101010101" pitchFamily="49" charset="-122"/>
            </a:endParaRPr>
          </a:p>
        </p:txBody>
      </p:sp>
      <p:sp>
        <p:nvSpPr>
          <p:cNvPr id="4" name="内容占位符 3">
            <a:extLst>
              <a:ext uri="{FF2B5EF4-FFF2-40B4-BE49-F238E27FC236}">
                <a16:creationId xmlns:a16="http://schemas.microsoft.com/office/drawing/2014/main" id="{07C2D468-2D1D-4EC9-A8FC-270475803123}"/>
              </a:ext>
            </a:extLst>
          </p:cNvPr>
          <p:cNvSpPr>
            <a:spLocks noGrp="1"/>
          </p:cNvSpPr>
          <p:nvPr>
            <p:ph idx="1"/>
          </p:nvPr>
        </p:nvSpPr>
        <p:spPr>
          <a:xfrm>
            <a:off x="1" y="1643050"/>
            <a:ext cx="3214677" cy="5052040"/>
          </a:xfrm>
        </p:spPr>
        <p:txBody>
          <a:bodyPr/>
          <a:lstStyle/>
          <a:p>
            <a:r>
              <a:rPr lang="zh-CN" altLang="en-US" sz="2100" dirty="0">
                <a:latin typeface="+mn-ea"/>
              </a:rPr>
              <a:t>在</a:t>
            </a:r>
            <a:r>
              <a:rPr lang="en-US" altLang="zh-CN" sz="2100" dirty="0">
                <a:latin typeface="+mn-ea"/>
              </a:rPr>
              <a:t>AA5-AA22</a:t>
            </a:r>
            <a:r>
              <a:rPr lang="zh-CN" altLang="en-US" sz="2100" dirty="0">
                <a:latin typeface="+mn-ea"/>
              </a:rPr>
              <a:t>打字输入天顶角各区间的下界；</a:t>
            </a:r>
            <a:endParaRPr lang="en-US" altLang="zh-CN" sz="2100" dirty="0">
              <a:latin typeface="+mn-ea"/>
            </a:endParaRPr>
          </a:p>
          <a:p>
            <a:r>
              <a:rPr lang="zh-CN" altLang="en-US" sz="2100" dirty="0">
                <a:latin typeface="+mn-ea"/>
              </a:rPr>
              <a:t>在</a:t>
            </a:r>
            <a:r>
              <a:rPr lang="en-US" altLang="zh-CN" sz="2100" dirty="0">
                <a:latin typeface="+mn-ea"/>
              </a:rPr>
              <a:t>AB5-AB22</a:t>
            </a:r>
            <a:r>
              <a:rPr lang="zh-CN" altLang="en-US" sz="2100" dirty="0">
                <a:latin typeface="+mn-ea"/>
              </a:rPr>
              <a:t>打字输入天顶角各区间的上界；</a:t>
            </a:r>
            <a:endParaRPr lang="en-US" altLang="zh-CN" sz="2100" dirty="0">
              <a:latin typeface="+mn-ea"/>
            </a:endParaRPr>
          </a:p>
          <a:p>
            <a:r>
              <a:rPr lang="zh-CN" altLang="en-US" sz="2100" dirty="0">
                <a:latin typeface="+mn-ea"/>
              </a:rPr>
              <a:t>在</a:t>
            </a:r>
            <a:r>
              <a:rPr lang="en-US" altLang="zh-CN" sz="2100" dirty="0">
                <a:latin typeface="+mn-ea"/>
              </a:rPr>
              <a:t>AC5</a:t>
            </a:r>
            <a:r>
              <a:rPr lang="zh-CN" altLang="en-US" sz="2100" dirty="0" smtClean="0">
                <a:latin typeface="+mn-ea"/>
              </a:rPr>
              <a:t>输入</a:t>
            </a:r>
            <a:r>
              <a:rPr lang="en-US" altLang="zh-CN" sz="2100" dirty="0" smtClean="0">
                <a:latin typeface="+mn-ea"/>
              </a:rPr>
              <a:t>AA5</a:t>
            </a:r>
            <a:r>
              <a:rPr lang="zh-CN" altLang="en-US" sz="2100" dirty="0" smtClean="0">
                <a:latin typeface="+mn-ea"/>
              </a:rPr>
              <a:t>由</a:t>
            </a:r>
            <a:r>
              <a:rPr lang="zh-CN" altLang="en-US" sz="2100" dirty="0">
                <a:latin typeface="+mn-ea"/>
              </a:rPr>
              <a:t>“度”转换成“弧度”的公式</a:t>
            </a:r>
            <a:r>
              <a:rPr lang="en-US" altLang="zh-CN" sz="2100" dirty="0">
                <a:latin typeface="+mn-ea"/>
              </a:rPr>
              <a:t>=</a:t>
            </a:r>
            <a:r>
              <a:rPr lang="en-US" altLang="zh-CN" sz="2100" dirty="0" smtClean="0">
                <a:latin typeface="+mn-ea"/>
              </a:rPr>
              <a:t>AA5/180*PI</a:t>
            </a:r>
            <a:r>
              <a:rPr lang="en-US" altLang="zh-CN" sz="2100" dirty="0">
                <a:latin typeface="+mn-ea"/>
              </a:rPr>
              <a:t>() </a:t>
            </a:r>
            <a:r>
              <a:rPr lang="zh-CN" altLang="en-US" sz="2100" dirty="0">
                <a:latin typeface="+mn-ea"/>
              </a:rPr>
              <a:t>，然后</a:t>
            </a:r>
            <a:r>
              <a:rPr lang="en-US" altLang="zh-CN" sz="2100" dirty="0">
                <a:latin typeface="+mn-ea"/>
              </a:rPr>
              <a:t>copy</a:t>
            </a:r>
            <a:r>
              <a:rPr lang="zh-CN" altLang="en-US" sz="2100" dirty="0">
                <a:latin typeface="+mn-ea"/>
              </a:rPr>
              <a:t>公式入</a:t>
            </a:r>
            <a:r>
              <a:rPr lang="en-US" altLang="zh-CN" sz="2100" dirty="0">
                <a:latin typeface="+mn-ea"/>
              </a:rPr>
              <a:t>AC6</a:t>
            </a:r>
            <a:r>
              <a:rPr lang="zh-CN" altLang="en-US" sz="2100" dirty="0">
                <a:latin typeface="+mn-ea"/>
              </a:rPr>
              <a:t>至</a:t>
            </a:r>
            <a:r>
              <a:rPr lang="en-US" altLang="zh-CN" sz="2100" dirty="0" smtClean="0">
                <a:latin typeface="+mn-ea"/>
              </a:rPr>
              <a:t>AC22</a:t>
            </a:r>
            <a:r>
              <a:rPr lang="zh-CN" altLang="en-US" sz="2100" dirty="0" smtClean="0">
                <a:latin typeface="+mn-ea"/>
              </a:rPr>
              <a:t>；</a:t>
            </a:r>
            <a:endParaRPr lang="en-US" altLang="zh-CN" sz="2100" dirty="0" smtClean="0">
              <a:latin typeface="+mn-ea"/>
            </a:endParaRPr>
          </a:p>
          <a:p>
            <a:r>
              <a:rPr lang="zh-CN" altLang="en-US" sz="2100" dirty="0" smtClean="0">
                <a:latin typeface="+mn-ea"/>
              </a:rPr>
              <a:t>在</a:t>
            </a:r>
            <a:r>
              <a:rPr lang="en-US" altLang="zh-CN" sz="2100" dirty="0">
                <a:latin typeface="+mn-ea"/>
              </a:rPr>
              <a:t>AD5</a:t>
            </a:r>
            <a:r>
              <a:rPr lang="zh-CN" altLang="en-US" sz="2100" dirty="0" smtClean="0">
                <a:latin typeface="+mn-ea"/>
              </a:rPr>
              <a:t>输入</a:t>
            </a:r>
            <a:r>
              <a:rPr lang="en-US" altLang="zh-CN" sz="2100" dirty="0" smtClean="0">
                <a:latin typeface="+mn-ea"/>
              </a:rPr>
              <a:t>AB5</a:t>
            </a:r>
            <a:r>
              <a:rPr lang="zh-CN" altLang="en-US" sz="2100" dirty="0" smtClean="0">
                <a:latin typeface="+mn-ea"/>
              </a:rPr>
              <a:t>由</a:t>
            </a:r>
            <a:r>
              <a:rPr lang="zh-CN" altLang="en-US" sz="2100" dirty="0">
                <a:latin typeface="+mn-ea"/>
              </a:rPr>
              <a:t>“度”转换成“弧度”的公式</a:t>
            </a:r>
            <a:r>
              <a:rPr lang="en-US" altLang="zh-CN" sz="2100" dirty="0">
                <a:latin typeface="+mn-ea"/>
              </a:rPr>
              <a:t>=</a:t>
            </a:r>
            <a:r>
              <a:rPr lang="en-US" altLang="zh-CN" sz="2100" dirty="0" smtClean="0">
                <a:latin typeface="+mn-ea"/>
              </a:rPr>
              <a:t>AB5/180*PI</a:t>
            </a:r>
            <a:r>
              <a:rPr lang="en-US" altLang="zh-CN" sz="2100" dirty="0">
                <a:latin typeface="+mn-ea"/>
              </a:rPr>
              <a:t>() </a:t>
            </a:r>
            <a:r>
              <a:rPr lang="zh-CN" altLang="en-US" sz="2100" dirty="0">
                <a:latin typeface="+mn-ea"/>
              </a:rPr>
              <a:t>，然后</a:t>
            </a:r>
            <a:r>
              <a:rPr lang="en-US" altLang="zh-CN" sz="2100" dirty="0">
                <a:latin typeface="+mn-ea"/>
              </a:rPr>
              <a:t>copy</a:t>
            </a:r>
            <a:r>
              <a:rPr lang="zh-CN" altLang="en-US" sz="2100" dirty="0">
                <a:latin typeface="+mn-ea"/>
              </a:rPr>
              <a:t>公式入</a:t>
            </a:r>
            <a:r>
              <a:rPr lang="en-US" altLang="zh-CN" sz="2100" dirty="0">
                <a:latin typeface="+mn-ea"/>
              </a:rPr>
              <a:t>AD6</a:t>
            </a:r>
            <a:r>
              <a:rPr lang="zh-CN" altLang="en-US" sz="2100" dirty="0">
                <a:latin typeface="+mn-ea"/>
              </a:rPr>
              <a:t>至</a:t>
            </a:r>
            <a:r>
              <a:rPr lang="en-US" altLang="zh-CN" sz="2100" dirty="0">
                <a:latin typeface="+mn-ea"/>
              </a:rPr>
              <a:t>AD22</a:t>
            </a:r>
            <a:r>
              <a:rPr lang="zh-CN" altLang="en-US" sz="2100" dirty="0">
                <a:latin typeface="+mn-ea"/>
              </a:rPr>
              <a:t>；</a:t>
            </a:r>
            <a:endParaRPr lang="en-US" altLang="zh-CN" sz="2100" dirty="0">
              <a:latin typeface="+mn-ea"/>
            </a:endParaRPr>
          </a:p>
          <a:p>
            <a:endParaRPr lang="zh-CN" altLang="en-US" dirty="0"/>
          </a:p>
        </p:txBody>
      </p:sp>
      <p:pic>
        <p:nvPicPr>
          <p:cNvPr id="1028" name="Picture 4"/>
          <p:cNvPicPr>
            <a:picLocks noChangeAspect="1" noChangeArrowheads="1"/>
          </p:cNvPicPr>
          <p:nvPr/>
        </p:nvPicPr>
        <p:blipFill>
          <a:blip r:embed="rId2"/>
          <a:srcRect/>
          <a:stretch>
            <a:fillRect/>
          </a:stretch>
        </p:blipFill>
        <p:spPr bwMode="auto">
          <a:xfrm>
            <a:off x="3453789" y="1366092"/>
            <a:ext cx="5552501" cy="5349056"/>
          </a:xfrm>
          <a:prstGeom prst="rect">
            <a:avLst/>
          </a:prstGeom>
          <a:noFill/>
          <a:ln w="9525">
            <a:noFill/>
            <a:miter lim="800000"/>
            <a:headEnd/>
            <a:tailEnd/>
          </a:ln>
          <a:effectLst/>
        </p:spPr>
      </p:pic>
      <p:cxnSp>
        <p:nvCxnSpPr>
          <p:cNvPr id="21" name="直接箭头连接符 20"/>
          <p:cNvCxnSpPr/>
          <p:nvPr/>
        </p:nvCxnSpPr>
        <p:spPr>
          <a:xfrm>
            <a:off x="1857356" y="1857364"/>
            <a:ext cx="5446827" cy="996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785918" y="2571744"/>
            <a:ext cx="5947923" cy="402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378329" y="2809301"/>
            <a:ext cx="48749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200000" flipV="1">
            <a:off x="8269537" y="2909831"/>
            <a:ext cx="209321" cy="8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flipH="1" flipV="1">
            <a:off x="8755655" y="2919669"/>
            <a:ext cx="220338"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8370066" y="3018622"/>
            <a:ext cx="504022" cy="11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1142976" y="2952520"/>
            <a:ext cx="7078361" cy="333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V="1">
            <a:off x="1142976" y="1630498"/>
            <a:ext cx="4657405" cy="329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1142976" y="3029641"/>
            <a:ext cx="7227090" cy="1899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095"/>
            <a:ext cx="9144000" cy="913526"/>
          </a:xfrm>
        </p:spPr>
        <p:txBody>
          <a:bodyPr>
            <a:normAutofit fontScale="90000"/>
          </a:bodyPr>
          <a:lstStyle/>
          <a:p>
            <a:r>
              <a:rPr lang="en-US" altLang="en-US" sz="4800" b="1" dirty="0">
                <a:solidFill>
                  <a:srgbClr val="FF0000"/>
                </a:solidFill>
                <a:latin typeface="楷体" panose="02010609060101010101" pitchFamily="49" charset="-122"/>
                <a:ea typeface="楷体" panose="02010609060101010101" pitchFamily="49" charset="-122"/>
              </a:rPr>
              <a:t>步骤2： </a:t>
            </a:r>
            <a:r>
              <a:rPr lang="en-US" altLang="en-US" sz="4800" b="1" dirty="0" err="1">
                <a:solidFill>
                  <a:srgbClr val="FF0000"/>
                </a:solidFill>
                <a:latin typeface="楷体" panose="02010609060101010101" pitchFamily="49" charset="-122"/>
                <a:ea typeface="楷体" panose="02010609060101010101" pitchFamily="49" charset="-122"/>
              </a:rPr>
              <a:t>计算天顶角在区间内的计数</a:t>
            </a:r>
            <a:endParaRPr lang="en-US" altLang="en-US" sz="4800" b="1" dirty="0">
              <a:solidFill>
                <a:srgbClr val="FF0000"/>
              </a:solidFill>
              <a:latin typeface="楷体" panose="02010609060101010101" pitchFamily="49" charset="-122"/>
              <a:ea typeface="楷体" panose="02010609060101010101" pitchFamily="49" charset="-122"/>
            </a:endParaRPr>
          </a:p>
        </p:txBody>
      </p:sp>
      <p:sp>
        <p:nvSpPr>
          <p:cNvPr id="5" name="Content Placeholder 4"/>
          <p:cNvSpPr>
            <a:spLocks noGrp="1"/>
          </p:cNvSpPr>
          <p:nvPr>
            <p:ph idx="1"/>
          </p:nvPr>
        </p:nvSpPr>
        <p:spPr>
          <a:xfrm>
            <a:off x="1" y="1451295"/>
            <a:ext cx="4065224" cy="5192786"/>
          </a:xfrm>
        </p:spPr>
        <p:txBody>
          <a:bodyPr>
            <a:normAutofit fontScale="92500" lnSpcReduction="20000"/>
          </a:bodyPr>
          <a:lstStyle/>
          <a:p>
            <a:r>
              <a:rPr lang="en-US" altLang="en-US" sz="2600" dirty="0" err="1">
                <a:latin typeface="+mn-ea"/>
              </a:rPr>
              <a:t>首先</a:t>
            </a:r>
            <a:r>
              <a:rPr lang="zh-CN" altLang="en-US" sz="2600" dirty="0">
                <a:latin typeface="+mn-ea"/>
              </a:rPr>
              <a:t>在</a:t>
            </a:r>
            <a:r>
              <a:rPr lang="en-US" altLang="zh-CN" sz="2600" dirty="0">
                <a:solidFill>
                  <a:srgbClr val="FF0000"/>
                </a:solidFill>
                <a:latin typeface="+mn-ea"/>
              </a:rPr>
              <a:t>AE5</a:t>
            </a:r>
            <a:r>
              <a:rPr lang="zh-CN" altLang="en-US" sz="2600" dirty="0">
                <a:solidFill>
                  <a:srgbClr val="FF0000"/>
                </a:solidFill>
                <a:latin typeface="+mn-ea"/>
              </a:rPr>
              <a:t>位置</a:t>
            </a:r>
            <a:r>
              <a:rPr lang="zh-CN" altLang="en-US" sz="2600" dirty="0">
                <a:latin typeface="+mn-ea"/>
              </a:rPr>
              <a:t>，</a:t>
            </a:r>
            <a:r>
              <a:rPr lang="en-US" altLang="en-US" sz="2600" dirty="0">
                <a:latin typeface="+mn-ea"/>
              </a:rPr>
              <a:t>输入1个公式，利用countif函数计算</a:t>
            </a:r>
            <a:r>
              <a:rPr lang="en-US" altLang="zh-CN" sz="2600" dirty="0">
                <a:latin typeface="+mn-ea"/>
              </a:rPr>
              <a:t>《</a:t>
            </a:r>
            <a:r>
              <a:rPr lang="en-US" altLang="en-US" sz="2600" dirty="0">
                <a:latin typeface="+mn-ea"/>
              </a:rPr>
              <a:t> </a:t>
            </a:r>
            <a:r>
              <a:rPr lang="en-US" altLang="en-US" sz="2600" dirty="0" err="1">
                <a:latin typeface="+mn-ea"/>
              </a:rPr>
              <a:t>天顶角小于区间上界的计数</a:t>
            </a:r>
            <a:r>
              <a:rPr lang="en-US" altLang="en-US" sz="2600" dirty="0">
                <a:latin typeface="+mn-ea"/>
              </a:rPr>
              <a:t> −</a:t>
            </a:r>
            <a:r>
              <a:rPr lang="en-US" altLang="en-US" sz="2600" dirty="0" err="1">
                <a:latin typeface="+mn-ea"/>
              </a:rPr>
              <a:t>天顶角小于区间下界的计数</a:t>
            </a:r>
            <a:r>
              <a:rPr lang="en-US" altLang="zh-CN" sz="2600" dirty="0" smtClean="0">
                <a:latin typeface="+mn-ea"/>
              </a:rPr>
              <a:t>》</a:t>
            </a:r>
            <a:r>
              <a:rPr lang="zh-CN" altLang="en-US" sz="2600" dirty="0" smtClean="0">
                <a:latin typeface="+mn-ea"/>
              </a:rPr>
              <a:t>的</a:t>
            </a:r>
            <a:r>
              <a:rPr lang="en-US" altLang="zh-CN" sz="2600" dirty="0" smtClean="0">
                <a:latin typeface="+mn-ea"/>
              </a:rPr>
              <a:t>Excel</a:t>
            </a:r>
            <a:r>
              <a:rPr lang="zh-CN" altLang="en-US" sz="2600" dirty="0" smtClean="0">
                <a:latin typeface="+mn-ea"/>
              </a:rPr>
              <a:t>表达式：</a:t>
            </a:r>
            <a:endParaRPr lang="en-US" altLang="zh-CN" sz="2600" dirty="0">
              <a:latin typeface="+mn-ea"/>
            </a:endParaRPr>
          </a:p>
          <a:p>
            <a:pPr>
              <a:buNone/>
            </a:pPr>
            <a:r>
              <a:rPr lang="pl-PL" altLang="en-US" sz="2600" b="1" dirty="0">
                <a:solidFill>
                  <a:srgbClr val="FF0000"/>
                </a:solidFill>
                <a:latin typeface="+mn-ea"/>
              </a:rPr>
              <a:t>=COUNTIF($W:$W, "&lt;"&amp;AB5)-COUNTIF($W:$W, "&lt;"&amp;AA5</a:t>
            </a:r>
            <a:r>
              <a:rPr lang="pl-PL" altLang="en-US" sz="2600" b="1" dirty="0" smtClean="0">
                <a:solidFill>
                  <a:srgbClr val="FF0000"/>
                </a:solidFill>
                <a:latin typeface="+mn-ea"/>
              </a:rPr>
              <a:t>)</a:t>
            </a:r>
            <a:endParaRPr lang="en-US" altLang="en-US" sz="2600" b="1" dirty="0" smtClean="0">
              <a:solidFill>
                <a:srgbClr val="FF0000"/>
              </a:solidFill>
              <a:latin typeface="+mn-ea"/>
            </a:endParaRPr>
          </a:p>
          <a:p>
            <a:pPr>
              <a:buNone/>
            </a:pPr>
            <a:r>
              <a:rPr lang="" altLang="en-US" sz="2600" dirty="0" smtClean="0">
                <a:latin typeface="+mn-ea"/>
              </a:rPr>
              <a:t>可以通过</a:t>
            </a:r>
            <a:r>
              <a:rPr lang="en-US" altLang="en-US" sz="2600" dirty="0">
                <a:latin typeface="+mn-ea"/>
              </a:rPr>
              <a:t>copy</a:t>
            </a:r>
            <a:r>
              <a:rPr lang="" altLang="en-US" sz="2600" dirty="0" smtClean="0">
                <a:latin typeface="+mn-ea"/>
              </a:rPr>
              <a:t>方式补全</a:t>
            </a:r>
            <a:r>
              <a:rPr lang="zh-CN" altLang="en-US" sz="2600" dirty="0" smtClean="0">
                <a:latin typeface="+mn-ea"/>
              </a:rPr>
              <a:t>下</a:t>
            </a:r>
            <a:r>
              <a:rPr lang="" altLang="en-US" sz="2600" dirty="0" smtClean="0">
                <a:latin typeface="+mn-ea"/>
              </a:rPr>
              <a:t>面</a:t>
            </a:r>
            <a:r>
              <a:rPr lang="" altLang="en-US" sz="2600" dirty="0">
                <a:latin typeface="+mn-ea"/>
              </a:rPr>
              <a:t>17</a:t>
            </a:r>
            <a:r>
              <a:rPr lang="" altLang="en-US" sz="2600" dirty="0" smtClean="0">
                <a:latin typeface="+mn-ea"/>
              </a:rPr>
              <a:t>行的公式</a:t>
            </a:r>
            <a:r>
              <a:rPr lang="zh-CN" altLang="en-US" sz="2600" dirty="0" smtClean="0">
                <a:latin typeface="+mn-ea"/>
              </a:rPr>
              <a:t>。</a:t>
            </a:r>
            <a:endParaRPr lang="" altLang="en-US" sz="2600" dirty="0">
              <a:latin typeface="+mn-ea"/>
            </a:endParaRPr>
          </a:p>
          <a:p>
            <a:pPr>
              <a:buFont typeface="Wingdings" pitchFamily="2" charset="2"/>
              <a:buChar char="l"/>
            </a:pPr>
            <a:r>
              <a:rPr lang="zh-CN" altLang="en-US" sz="2600" b="1" dirty="0">
                <a:solidFill>
                  <a:srgbClr val="FF0000"/>
                </a:solidFill>
                <a:latin typeface="+mn-ea"/>
              </a:rPr>
              <a:t>注意：输入公式中的英文字母必须用大写，符号也必须用英文符号，前后都不能加空格</a:t>
            </a:r>
            <a:r>
              <a:rPr lang="zh-CN" altLang="en-US" sz="2600" b="1" dirty="0" smtClean="0">
                <a:solidFill>
                  <a:srgbClr val="FF0000"/>
                </a:solidFill>
                <a:latin typeface="+mn-ea"/>
              </a:rPr>
              <a:t>！这是</a:t>
            </a:r>
            <a:r>
              <a:rPr lang="en-US" altLang="zh-CN" sz="2600" b="1" dirty="0" smtClean="0">
                <a:solidFill>
                  <a:srgbClr val="FF0000"/>
                </a:solidFill>
                <a:latin typeface="+mn-ea"/>
              </a:rPr>
              <a:t>Excel</a:t>
            </a:r>
            <a:r>
              <a:rPr lang="zh-CN" altLang="en-US" sz="2600" b="1" dirty="0" smtClean="0">
                <a:solidFill>
                  <a:srgbClr val="FF0000"/>
                </a:solidFill>
                <a:latin typeface="+mn-ea"/>
              </a:rPr>
              <a:t>的严格规定。</a:t>
            </a:r>
            <a:endParaRPr lang="en-US" altLang="en-US" sz="2600" b="1" dirty="0">
              <a:solidFill>
                <a:srgbClr val="FF0000"/>
              </a:solidFill>
              <a:latin typeface="+mn-ea"/>
            </a:endParaRPr>
          </a:p>
          <a:p>
            <a:pPr>
              <a:buNone/>
            </a:pPr>
            <a:endParaRPr lang="en-US" altLang="en-US" sz="2000" b="1" dirty="0">
              <a:solidFill>
                <a:srgbClr val="FF0000"/>
              </a:solidFill>
            </a:endParaRPr>
          </a:p>
          <a:p>
            <a:endParaRPr lang="en-US" altLang="en-US" sz="2000" dirty="0"/>
          </a:p>
        </p:txBody>
      </p:sp>
      <p:pic>
        <p:nvPicPr>
          <p:cNvPr id="3" name="图片 2"/>
          <p:cNvPicPr>
            <a:picLocks noChangeAspect="1"/>
          </p:cNvPicPr>
          <p:nvPr/>
        </p:nvPicPr>
        <p:blipFill>
          <a:blip r:embed="rId2"/>
          <a:stretch>
            <a:fillRect/>
          </a:stretch>
        </p:blipFill>
        <p:spPr>
          <a:xfrm>
            <a:off x="4140309" y="1277213"/>
            <a:ext cx="5003692" cy="5366867"/>
          </a:xfrm>
          <a:prstGeom prst="rect">
            <a:avLst/>
          </a:prstGeom>
        </p:spPr>
      </p:pic>
      <p:cxnSp>
        <p:nvCxnSpPr>
          <p:cNvPr id="8" name="直接箭头连接符 7"/>
          <p:cNvCxnSpPr/>
          <p:nvPr/>
        </p:nvCxnSpPr>
        <p:spPr>
          <a:xfrm flipV="1">
            <a:off x="3700130" y="1605516"/>
            <a:ext cx="2224863" cy="1977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708106" y="2934586"/>
            <a:ext cx="4960088" cy="648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57200" y="0"/>
            <a:ext cx="8229600" cy="1214422"/>
          </a:xfrm>
        </p:spPr>
        <p:txBody>
          <a:bodyPr/>
          <a:lstStyle/>
          <a:p>
            <a:r>
              <a:rPr lang="zh-CN" altLang="en-US" sz="7200" b="1" dirty="0" smtClean="0">
                <a:solidFill>
                  <a:srgbClr val="FF0000"/>
                </a:solidFill>
                <a:latin typeface="隶书" pitchFamily="49" charset="-122"/>
                <a:ea typeface="隶书" pitchFamily="49" charset="-122"/>
              </a:rPr>
              <a:t>宇宙射线是什么？</a:t>
            </a:r>
          </a:p>
        </p:txBody>
      </p:sp>
      <p:sp>
        <p:nvSpPr>
          <p:cNvPr id="9219" name="内容占位符 2"/>
          <p:cNvSpPr>
            <a:spLocks noGrp="1"/>
          </p:cNvSpPr>
          <p:nvPr>
            <p:ph sz="half" idx="1"/>
          </p:nvPr>
        </p:nvSpPr>
        <p:spPr>
          <a:xfrm>
            <a:off x="0" y="1214422"/>
            <a:ext cx="4500562" cy="5643578"/>
          </a:xfrm>
        </p:spPr>
        <p:txBody>
          <a:bodyPr/>
          <a:lstStyle/>
          <a:p>
            <a:r>
              <a:rPr lang="zh-CN" altLang="en-US" dirty="0" smtClean="0">
                <a:latin typeface="楷体" pitchFamily="49" charset="-122"/>
                <a:ea typeface="楷体" pitchFamily="49" charset="-122"/>
              </a:rPr>
              <a:t>宇宙射线是来自宇宙空间的高能粒子，它帮人类了解无穷小世界的奥秘，也带来了天体演化和宇宙的丰富信息，是人类获得的来自太阳系外的唯一样品；我们想知道地球和太阳系外的宇宙是由什么物质构成的？如此高能量的粒子是在哪里又如何被加速的？宇宙线研究就可以告诉我们答案。</a:t>
            </a:r>
            <a:endParaRPr lang="en-US" altLang="zh-CN" dirty="0" smtClean="0">
              <a:latin typeface="楷体" pitchFamily="49" charset="-122"/>
              <a:ea typeface="楷体" pitchFamily="49" charset="-122"/>
            </a:endParaRPr>
          </a:p>
          <a:p>
            <a:endParaRPr lang="en-US" altLang="zh-CN" sz="2400" dirty="0" smtClean="0"/>
          </a:p>
          <a:p>
            <a:endParaRPr lang="en-US" altLang="zh-CN" sz="2400" dirty="0" smtClean="0"/>
          </a:p>
          <a:p>
            <a:endParaRPr lang="zh-CN" altLang="en-US" sz="2400" dirty="0" smtClean="0"/>
          </a:p>
        </p:txBody>
      </p:sp>
      <p:pic>
        <p:nvPicPr>
          <p:cNvPr id="8194" name="Picture 2"/>
          <p:cNvPicPr>
            <a:picLocks noGrp="1" noChangeAspect="1" noChangeArrowheads="1"/>
          </p:cNvPicPr>
          <p:nvPr>
            <p:ph sz="half" idx="2"/>
          </p:nvPr>
        </p:nvPicPr>
        <p:blipFill>
          <a:blip r:embed="rId2"/>
          <a:srcRect/>
          <a:stretch>
            <a:fillRect/>
          </a:stretch>
        </p:blipFill>
        <p:spPr bwMode="auto">
          <a:xfrm>
            <a:off x="4857752" y="1285860"/>
            <a:ext cx="3980069" cy="546766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方向定义与立体角</a:t>
            </a:r>
          </a:p>
        </p:txBody>
      </p:sp>
      <p:sp>
        <p:nvSpPr>
          <p:cNvPr id="5" name="内容占位符 4"/>
          <p:cNvSpPr>
            <a:spLocks noGrp="1"/>
          </p:cNvSpPr>
          <p:nvPr>
            <p:ph sz="half" idx="2"/>
          </p:nvPr>
        </p:nvSpPr>
        <p:spPr>
          <a:xfrm>
            <a:off x="3957745" y="1825883"/>
            <a:ext cx="4080506" cy="4351336"/>
          </a:xfrm>
        </p:spPr>
        <p:txBody>
          <a:bodyPr>
            <a:normAutofit fontScale="92500" lnSpcReduction="20000"/>
          </a:bodyPr>
          <a:lstStyle/>
          <a:p>
            <a:r>
              <a:rPr lang="zh-CN" altLang="en-US" dirty="0"/>
              <a:t>天顶角</a:t>
            </a:r>
            <a:r>
              <a:rPr lang="zh-CN" altLang="zh-CN" dirty="0"/>
              <a:t>θ</a:t>
            </a:r>
            <a:r>
              <a:rPr lang="zh-CN" altLang="en-US" dirty="0"/>
              <a:t>：某方向与垂线间的夹角</a:t>
            </a:r>
            <a:endParaRPr lang="en-US" altLang="zh-CN" dirty="0"/>
          </a:p>
          <a:p>
            <a:r>
              <a:rPr lang="zh-CN" altLang="en-US" dirty="0"/>
              <a:t>方位角</a:t>
            </a:r>
            <a:r>
              <a:rPr lang="en-US" altLang="zh-CN" dirty="0" err="1"/>
              <a:t>γ</a:t>
            </a:r>
            <a:r>
              <a:rPr lang="zh-CN" altLang="en-US" dirty="0"/>
              <a:t>：某方向在水平面上垂直投影线与正北方向间的夹角。通常定义</a:t>
            </a:r>
            <a:endParaRPr lang="en-US" altLang="zh-CN" dirty="0"/>
          </a:p>
          <a:p>
            <a:pPr lvl="1"/>
            <a:r>
              <a:rPr lang="zh-CN" altLang="en-US" dirty="0"/>
              <a:t>正北方向</a:t>
            </a:r>
            <a:r>
              <a:rPr lang="en-US" altLang="zh-CN" dirty="0" err="1">
                <a:sym typeface="+mn-ea"/>
              </a:rPr>
              <a:t>γ</a:t>
            </a:r>
            <a:r>
              <a:rPr lang="en-US" altLang="zh-CN" dirty="0"/>
              <a:t>=0</a:t>
            </a:r>
            <a:r>
              <a:rPr lang="zh-CN" altLang="en-US" dirty="0"/>
              <a:t>，</a:t>
            </a:r>
            <a:endParaRPr lang="en-US" altLang="zh-CN" dirty="0"/>
          </a:p>
          <a:p>
            <a:pPr lvl="1"/>
            <a:r>
              <a:rPr lang="zh-CN" altLang="en-US" dirty="0"/>
              <a:t>正东方向</a:t>
            </a:r>
            <a:r>
              <a:rPr lang="en-US" altLang="zh-CN" dirty="0" err="1">
                <a:sym typeface="+mn-ea"/>
              </a:rPr>
              <a:t>γ</a:t>
            </a:r>
            <a:r>
              <a:rPr lang="en-US" altLang="zh-CN" dirty="0"/>
              <a:t>=90</a:t>
            </a:r>
            <a:r>
              <a:rPr lang="zh-CN" altLang="zh-CN" dirty="0"/>
              <a:t>°</a:t>
            </a:r>
            <a:r>
              <a:rPr lang="zh-CN" altLang="en-US" dirty="0"/>
              <a:t>，</a:t>
            </a:r>
            <a:endParaRPr lang="en-US" altLang="zh-CN" dirty="0"/>
          </a:p>
          <a:p>
            <a:pPr lvl="1"/>
            <a:r>
              <a:rPr lang="zh-CN" altLang="en-US" dirty="0"/>
              <a:t>正南方向</a:t>
            </a:r>
            <a:r>
              <a:rPr lang="en-US" altLang="zh-CN" dirty="0" err="1">
                <a:sym typeface="+mn-ea"/>
              </a:rPr>
              <a:t>γ</a:t>
            </a:r>
            <a:r>
              <a:rPr lang="en-US" altLang="zh-CN" dirty="0"/>
              <a:t>=180</a:t>
            </a:r>
            <a:r>
              <a:rPr lang="zh-CN" altLang="zh-CN" dirty="0"/>
              <a:t>°</a:t>
            </a:r>
            <a:r>
              <a:rPr lang="zh-CN" altLang="en-US" dirty="0"/>
              <a:t>，</a:t>
            </a:r>
            <a:endParaRPr lang="en-US" altLang="zh-CN" dirty="0"/>
          </a:p>
          <a:p>
            <a:pPr lvl="1"/>
            <a:r>
              <a:rPr lang="zh-CN" altLang="en-US" dirty="0"/>
              <a:t>正西方向</a:t>
            </a:r>
            <a:r>
              <a:rPr lang="en-US" altLang="zh-CN" dirty="0" err="1">
                <a:sym typeface="+mn-ea"/>
              </a:rPr>
              <a:t>γ</a:t>
            </a:r>
            <a:r>
              <a:rPr lang="en-US" altLang="zh-CN" dirty="0"/>
              <a:t>=270</a:t>
            </a:r>
            <a:r>
              <a:rPr lang="zh-CN" altLang="zh-CN" dirty="0"/>
              <a:t>°</a:t>
            </a:r>
            <a:r>
              <a:rPr lang="zh-CN" altLang="en-US" dirty="0"/>
              <a:t>，</a:t>
            </a:r>
            <a:endParaRPr lang="en-US" altLang="zh-CN" dirty="0"/>
          </a:p>
          <a:p>
            <a:r>
              <a:rPr lang="zh-CN" altLang="en-US" dirty="0"/>
              <a:t>立体角单元 </a:t>
            </a:r>
            <a:r>
              <a:rPr lang="en-US" altLang="zh-CN" dirty="0" err="1"/>
              <a:t>dΩ</a:t>
            </a:r>
            <a:r>
              <a:rPr lang="en-US" altLang="zh-CN" dirty="0"/>
              <a:t>=sin</a:t>
            </a:r>
            <a:r>
              <a:rPr lang="zh-CN" altLang="zh-CN" dirty="0"/>
              <a:t>θ×</a:t>
            </a:r>
            <a:r>
              <a:rPr lang="en-US" altLang="zh-CN" dirty="0"/>
              <a:t>d</a:t>
            </a:r>
            <a:r>
              <a:rPr lang="zh-CN" altLang="zh-CN" dirty="0"/>
              <a:t>θ×</a:t>
            </a:r>
            <a:r>
              <a:rPr lang="en-US" altLang="zh-CN" dirty="0" err="1"/>
              <a:t>d</a:t>
            </a:r>
            <a:r>
              <a:rPr lang="en-US" altLang="zh-CN" dirty="0" err="1">
                <a:sym typeface="+mn-ea"/>
              </a:rPr>
              <a:t>γ</a:t>
            </a:r>
            <a:endParaRPr lang="zh-CN" altLang="zh-CN" dirty="0"/>
          </a:p>
        </p:txBody>
      </p:sp>
      <p:pic>
        <p:nvPicPr>
          <p:cNvPr id="4" name="Picture 4"/>
          <p:cNvPicPr>
            <a:picLocks noGrp="1" noChangeAspect="1" noChangeArrowheads="1"/>
          </p:cNvPicPr>
          <p:nvPr>
            <p:ph sz="half" idx="1"/>
          </p:nvPr>
        </p:nvPicPr>
        <p:blipFill>
          <a:blip r:embed="rId2"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1253282" y="1860887"/>
            <a:ext cx="2704464" cy="4316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2011248" y="5432349"/>
            <a:ext cx="277640" cy="316882"/>
          </a:xfrm>
          <a:prstGeom prst="rect">
            <a:avLst/>
          </a:prstGeom>
          <a:solidFill>
            <a:srgbClr val="F8FAFD"/>
          </a:solidFill>
        </p:spPr>
        <p:txBody>
          <a:bodyPr wrap="none" rtlCol="0" anchor="t">
            <a:spAutoFit/>
          </a:bodyPr>
          <a:lstStyle/>
          <a:p>
            <a:r>
              <a:rPr lang="zh-CN" altLang="en-US" sz="1459">
                <a:latin typeface="Times" panose="00000500000000020000" charset="0"/>
                <a:cs typeface="Times" panose="00000500000000020000" charset="0"/>
              </a:rPr>
              <a:t>γ</a:t>
            </a:r>
          </a:p>
        </p:txBody>
      </p:sp>
      <p:sp>
        <p:nvSpPr>
          <p:cNvPr id="6" name="文本框 5"/>
          <p:cNvSpPr txBox="1"/>
          <p:nvPr/>
        </p:nvSpPr>
        <p:spPr>
          <a:xfrm>
            <a:off x="2601944" y="5251151"/>
            <a:ext cx="381836" cy="316882"/>
          </a:xfrm>
          <a:prstGeom prst="rect">
            <a:avLst/>
          </a:prstGeom>
          <a:solidFill>
            <a:srgbClr val="F8FAFD"/>
          </a:solidFill>
        </p:spPr>
        <p:txBody>
          <a:bodyPr wrap="none" rtlCol="0" anchor="t">
            <a:spAutoFit/>
          </a:bodyPr>
          <a:lstStyle/>
          <a:p>
            <a:r>
              <a:rPr lang="en-US" altLang="zh-CN" sz="1459">
                <a:latin typeface="Times New Roman Regular" panose="02020503050405090304" charset="0"/>
                <a:cs typeface="Times New Roman Regular" panose="02020503050405090304" charset="0"/>
                <a:sym typeface="+mn-ea"/>
              </a:rPr>
              <a:t>dγ</a:t>
            </a:r>
            <a:endParaRPr lang="zh-CN" altLang="en-US" sz="1459">
              <a:latin typeface="Times New Roman Regular" panose="02020503050405090304" charset="0"/>
              <a:cs typeface="Times New Roman Regular" panose="0202050305040509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1"/>
          </p:nvPr>
        </p:nvPicPr>
        <p:blipFill>
          <a:blip r:embed="rId2"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1399226" y="1660240"/>
            <a:ext cx="2704464" cy="4316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a:t>天顶角</a:t>
            </a:r>
            <a:r>
              <a:rPr lang="zh-CN" altLang="zh-CN"/>
              <a:t>θ</a:t>
            </a:r>
            <a:r>
              <a:rPr lang="en-US" altLang="zh-CN" baseline="-25000"/>
              <a:t>1</a:t>
            </a:r>
            <a:r>
              <a:rPr lang="en-US" altLang="zh-CN"/>
              <a:t>-</a:t>
            </a:r>
            <a:r>
              <a:rPr lang="zh-CN" altLang="zh-CN"/>
              <a:t>θ</a:t>
            </a:r>
            <a:r>
              <a:rPr lang="en-US" altLang="zh-CN" baseline="-25000"/>
              <a:t>2</a:t>
            </a:r>
            <a:r>
              <a:rPr lang="zh-CN" altLang="en-US"/>
              <a:t>范围的立体角</a:t>
            </a: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a:xfrm>
                <a:off x="5894984" y="1825883"/>
                <a:ext cx="4950011" cy="4351336"/>
              </a:xfrm>
            </p:spPr>
            <p:txBody>
              <a:bodyPr/>
              <a:lstStyle/>
              <a:p>
                <a:r>
                  <a:rPr lang="zh-CN" altLang="en-US"/>
                  <a:t>天顶角</a:t>
                </a:r>
                <a:r>
                  <a:rPr lang="zh-CN" altLang="zh-CN"/>
                  <a:t>θ</a:t>
                </a:r>
                <a:r>
                  <a:rPr lang="en-US" altLang="zh-CN" baseline="-25000"/>
                  <a:t>1</a:t>
                </a:r>
                <a:r>
                  <a:rPr lang="en-US" altLang="zh-CN"/>
                  <a:t>-</a:t>
                </a:r>
                <a:r>
                  <a:rPr lang="zh-CN" altLang="zh-CN"/>
                  <a:t>θ</a:t>
                </a:r>
                <a:r>
                  <a:rPr lang="en-US" altLang="zh-CN" baseline="-25000"/>
                  <a:t>2</a:t>
                </a:r>
                <a:r>
                  <a:rPr lang="zh-CN" altLang="en-US"/>
                  <a:t>范围的立体角</a:t>
                </a:r>
                <a:endParaRPr lang="en-US" altLang="zh-CN"/>
              </a:p>
              <a:p>
                <a14:m>
                  <m:oMath xmlns:m="http://schemas.openxmlformats.org/officeDocument/2006/math">
                    <m:r>
                      <a:rPr lang="en-US" altLang="zh-CN">
                        <a:latin typeface="Cambria Math" panose="02040503050406030204" pitchFamily="18" charset="0"/>
                        <a:ea typeface="宋体" charset="0"/>
                        <a:cs typeface="Cambria Math" panose="02040503050406030204" pitchFamily="18" charset="0"/>
                      </a:rPr>
                      <m:t>𝛺</m:t>
                    </m:r>
                    <m:d>
                      <m:dPr>
                        <m:ctrlPr>
                          <a:rPr lang="en-US" altLang="zh-CN" i="1">
                            <a:latin typeface="Cambria Math" panose="02040503050406030204" pitchFamily="18" charset="0"/>
                            <a:cs typeface="Cambria Math" panose="02040503050406030204" pitchFamily="18" charset="0"/>
                          </a:rPr>
                        </m:ctrlPr>
                      </m:dPr>
                      <m:e>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1</m:t>
                            </m:r>
                          </m:sub>
                        </m:sSub>
                        <m:r>
                          <m:rPr>
                            <m:nor/>
                          </m:rPr>
                          <a:rPr lang="en-US" altLang="zh-CN">
                            <a:latin typeface="Cambria Math" panose="02040503050406030204" pitchFamily="18" charset="0"/>
                            <a:ea typeface="宋体" charset="0"/>
                            <a:cs typeface="Cambria Math" panose="02040503050406030204" pitchFamily="18" charset="0"/>
                          </a:rPr>
                          <m:t>,</m:t>
                        </m:r>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2</m:t>
                            </m:r>
                          </m:sub>
                        </m:sSub>
                      </m:e>
                    </m:d>
                    <m:r>
                      <a:rPr lang="en-US" altLang="zh-CN">
                        <a:latin typeface="Cambria Math" panose="02040503050406030204" pitchFamily="18" charset="0"/>
                        <a:ea typeface="宋体" charset="0"/>
                        <a:cs typeface="Cambria Math" panose="02040503050406030204" pitchFamily="18" charset="0"/>
                      </a:rPr>
                      <m:t>=</m:t>
                    </m:r>
                    <m:nary>
                      <m:naryPr>
                        <m:limLoc m:val="subSup"/>
                        <m:ctrlPr>
                          <a:rPr lang="zh-CN" altLang="zh-CN" i="1">
                            <a:latin typeface="Cambria Math" panose="02040503050406030204" pitchFamily="18" charset="0"/>
                            <a:cs typeface="Cambria Math" panose="02040503050406030204" pitchFamily="18" charset="0"/>
                          </a:rPr>
                        </m:ctrlPr>
                      </m:naryPr>
                      <m:sub>
                        <m:r>
                          <a:rPr lang="en-US" altLang="zh-CN">
                            <a:latin typeface="Cambria Math" panose="02040503050406030204" pitchFamily="18" charset="0"/>
                            <a:ea typeface="宋体" charset="0"/>
                            <a:cs typeface="Cambria Math" panose="02040503050406030204" pitchFamily="18" charset="0"/>
                          </a:rPr>
                          <m:t>0</m:t>
                        </m:r>
                      </m:sub>
                      <m:sup>
                        <m:r>
                          <a:rPr lang="en-US" altLang="zh-CN">
                            <a:latin typeface="Cambria Math" panose="02040503050406030204" pitchFamily="18" charset="0"/>
                            <a:ea typeface="宋体" charset="0"/>
                            <a:cs typeface="Cambria Math" panose="02040503050406030204" pitchFamily="18" charset="0"/>
                          </a:rPr>
                          <m:t>2</m:t>
                        </m:r>
                        <m:r>
                          <a:rPr lang="en-US" altLang="zh-CN">
                            <a:latin typeface="Cambria Math" panose="02040503050406030204" pitchFamily="18" charset="0"/>
                            <a:ea typeface="宋体" charset="0"/>
                            <a:cs typeface="Cambria Math" panose="02040503050406030204" pitchFamily="18" charset="0"/>
                          </a:rPr>
                          <m:t>𝜋</m:t>
                        </m:r>
                      </m:sup>
                      <m:e>
                        <m:r>
                          <a:rPr lang="en-US" altLang="zh-CN">
                            <a:latin typeface="Cambria Math" panose="02040503050406030204" pitchFamily="18" charset="0"/>
                            <a:cs typeface="Cambria Math" panose="02040503050406030204" pitchFamily="18" charset="0"/>
                          </a:rPr>
                          <m:t>𝑑</m:t>
                        </m:r>
                        <m:r>
                          <a:rPr lang="en-US" altLang="zh-CN">
                            <a:latin typeface="Cambria Math" panose="02040503050406030204" pitchFamily="18" charset="0"/>
                            <a:ea typeface="宋体" charset="0"/>
                            <a:cs typeface="Cambria Math" panose="02040503050406030204" pitchFamily="18" charset="0"/>
                          </a:rPr>
                          <m:t>𝛾</m:t>
                        </m:r>
                      </m:e>
                    </m:nary>
                    <m:nary>
                      <m:naryPr>
                        <m:limLoc m:val="subSup"/>
                        <m:ctrlPr>
                          <a:rPr lang="zh-CN" altLang="zh-CN" i="1">
                            <a:latin typeface="Cambria Math" panose="02040503050406030204" pitchFamily="18" charset="0"/>
                            <a:cs typeface="Cambria Math" panose="02040503050406030204" pitchFamily="18" charset="0"/>
                          </a:rPr>
                        </m:ctrlPr>
                      </m:naryPr>
                      <m:sub>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1</m:t>
                            </m:r>
                          </m:sub>
                        </m:sSub>
                      </m:sub>
                      <m:sup>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2</m:t>
                            </m:r>
                          </m:sub>
                        </m:sSub>
                      </m:sup>
                      <m:e>
                        <m:func>
                          <m:funcPr>
                            <m:ctrlPr>
                              <a:rPr lang="en-US" altLang="zh-CN" i="1">
                                <a:latin typeface="Cambria Math" panose="02040503050406030204" pitchFamily="18" charset="0"/>
                                <a:cs typeface="Cambria Math" panose="02040503050406030204" pitchFamily="18" charset="0"/>
                              </a:rPr>
                            </m:ctrlPr>
                          </m:funcPr>
                          <m:fName>
                            <m:r>
                              <m:rPr>
                                <m:sty m:val="p"/>
                              </m:rPr>
                              <a:rPr lang="en-US" altLang="zh-CN">
                                <a:latin typeface="Cambria Math" panose="02040503050406030204" pitchFamily="18" charset="0"/>
                                <a:cs typeface="Cambria Math" panose="02040503050406030204" pitchFamily="18" charset="0"/>
                              </a:rPr>
                              <m:t>sin</m:t>
                            </m:r>
                          </m:fName>
                          <m:e>
                            <m:r>
                              <a:rPr lang="en-US" altLang="zh-CN" i="1">
                                <a:latin typeface="Cambria Math" panose="02040503050406030204" pitchFamily="18" charset="0"/>
                                <a:cs typeface="Cambria Math" panose="02040503050406030204" pitchFamily="18" charset="0"/>
                              </a:rPr>
                              <m:t>𝜃</m:t>
                            </m:r>
                          </m:e>
                        </m:func>
                        <m:box>
                          <m:boxPr>
                            <m:diff m:val="on"/>
                            <m:noBreak m:val="on"/>
                            <m:ctrlPr>
                              <a:rPr lang="en-US" altLang="zh-CN" i="1">
                                <a:latin typeface="Cambria Math" panose="02040503050406030204" pitchFamily="18" charset="0"/>
                                <a:cs typeface="Cambria Math" panose="02040503050406030204" pitchFamily="18" charset="0"/>
                              </a:rPr>
                            </m:ctrlPr>
                          </m:boxPr>
                          <m:e>
                            <m:r>
                              <a:rPr lang="en-US" altLang="zh-CN" i="1">
                                <a:latin typeface="Cambria Math" panose="02040503050406030204" pitchFamily="18" charset="0"/>
                                <a:cs typeface="Cambria Math" panose="02040503050406030204" pitchFamily="18" charset="0"/>
                              </a:rPr>
                              <m:t>𝑑</m:t>
                            </m:r>
                            <m:r>
                              <a:rPr lang="en-US" altLang="zh-CN" i="1">
                                <a:latin typeface="Cambria Math" panose="02040503050406030204" pitchFamily="18" charset="0"/>
                                <a:cs typeface="Cambria Math" panose="02040503050406030204" pitchFamily="18" charset="0"/>
                              </a:rPr>
                              <m:t>𝜃</m:t>
                            </m:r>
                          </m:e>
                        </m:box>
                      </m:e>
                    </m:nary>
                  </m:oMath>
                </a14:m>
                <a:endParaRPr lang="zh-CN" altLang="zh-CN"/>
              </a:p>
              <a:p>
                <a:pPr marL="0" indent="0">
                  <a:buNone/>
                </a:pPr>
                <a14:m>
                  <m:oMathPara xmlns:m="http://schemas.openxmlformats.org/officeDocument/2006/math">
                    <m:oMathParaPr>
                      <m:jc m:val="left"/>
                    </m:oMathParaPr>
                    <m:oMath xmlns:m="http://schemas.openxmlformats.org/officeDocument/2006/math">
                      <m:r>
                        <a:rPr lang="en-US" altLang="zh-CN">
                          <a:latin typeface="Cambria Math" panose="02040503050406030204" pitchFamily="18" charset="0"/>
                          <a:ea typeface="宋体" charset="0"/>
                          <a:cs typeface="Cambria Math" panose="02040503050406030204" pitchFamily="18" charset="0"/>
                        </a:rPr>
                        <m:t>=</m:t>
                      </m:r>
                      <m:r>
                        <a:rPr lang="en-US" altLang="zh-CN">
                          <a:latin typeface="Cambria Math" panose="02040503050406030204" pitchFamily="18" charset="0"/>
                        </a:rPr>
                        <m:t>2</m:t>
                      </m:r>
                      <m:r>
                        <m:rPr>
                          <m:sty m:val="p"/>
                        </m:rPr>
                        <a:rPr lang="en-US" altLang="zh-CN">
                          <a:latin typeface="Cambria Math" panose="02040503050406030204" pitchFamily="18" charset="0"/>
                          <a:cs typeface="Cambria Math" panose="02040503050406030204" pitchFamily="18" charset="0"/>
                        </a:rPr>
                        <m:t>π</m:t>
                      </m:r>
                      <m:nary>
                        <m:naryPr>
                          <m:limLoc m:val="subSup"/>
                          <m:ctrlPr>
                            <a:rPr lang="zh-CN" altLang="zh-CN" i="1">
                              <a:latin typeface="Cambria Math" panose="02040503050406030204" pitchFamily="18" charset="0"/>
                              <a:cs typeface="Cambria Math" panose="02040503050406030204" pitchFamily="18" charset="0"/>
                            </a:rPr>
                          </m:ctrlPr>
                        </m:naryPr>
                        <m:sub>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1</m:t>
                              </m:r>
                            </m:sub>
                          </m:sSub>
                        </m:sub>
                        <m:sup>
                          <m:sSub>
                            <m:sSubPr>
                              <m:ctrlPr>
                                <a:rPr lang="en-US" altLang="zh-CN" i="1">
                                  <a:latin typeface="Cambria Math" panose="02040503050406030204" pitchFamily="18" charset="0"/>
                                  <a:ea typeface="宋体" charset="0"/>
                                  <a:cs typeface="Cambria Math" panose="02040503050406030204" pitchFamily="18" charset="0"/>
                                </a:rPr>
                              </m:ctrlPr>
                            </m:sSubPr>
                            <m:e>
                              <m:r>
                                <a:rPr lang="en-US" altLang="zh-CN">
                                  <a:latin typeface="Cambria Math" panose="02040503050406030204" pitchFamily="18" charset="0"/>
                                  <a:ea typeface="宋体" charset="0"/>
                                  <a:cs typeface="Cambria Math" panose="02040503050406030204" pitchFamily="18" charset="0"/>
                                </a:rPr>
                                <m:t>𝜃</m:t>
                              </m:r>
                            </m:e>
                            <m:sub>
                              <m:r>
                                <a:rPr lang="en-US" altLang="zh-CN" i="1">
                                  <a:latin typeface="Cambria Math" panose="02040503050406030204" pitchFamily="18" charset="0"/>
                                  <a:ea typeface="宋体" charset="0"/>
                                  <a:cs typeface="Cambria Math" panose="02040503050406030204" pitchFamily="18" charset="0"/>
                                </a:rPr>
                                <m:t>2</m:t>
                              </m:r>
                            </m:sub>
                          </m:sSub>
                        </m:sup>
                        <m:e>
                          <m:func>
                            <m:funcPr>
                              <m:ctrlPr>
                                <a:rPr lang="en-US" altLang="zh-CN" i="1">
                                  <a:latin typeface="Cambria Math" panose="02040503050406030204" pitchFamily="18" charset="0"/>
                                  <a:cs typeface="Cambria Math" panose="02040503050406030204" pitchFamily="18" charset="0"/>
                                </a:rPr>
                              </m:ctrlPr>
                            </m:funcPr>
                            <m:fName>
                              <m:r>
                                <m:rPr>
                                  <m:sty m:val="p"/>
                                </m:rPr>
                                <a:rPr lang="en-US" altLang="zh-CN">
                                  <a:latin typeface="Cambria Math" panose="02040503050406030204" pitchFamily="18" charset="0"/>
                                  <a:cs typeface="Cambria Math" panose="02040503050406030204" pitchFamily="18" charset="0"/>
                                </a:rPr>
                                <m:t>sin</m:t>
                              </m:r>
                            </m:fName>
                            <m:e>
                              <m:r>
                                <a:rPr lang="en-US" altLang="zh-CN" i="1">
                                  <a:latin typeface="Cambria Math" panose="02040503050406030204" pitchFamily="18" charset="0"/>
                                  <a:cs typeface="Cambria Math" panose="02040503050406030204" pitchFamily="18" charset="0"/>
                                </a:rPr>
                                <m:t>𝜃</m:t>
                              </m:r>
                            </m:e>
                          </m:func>
                          <m:box>
                            <m:boxPr>
                              <m:diff m:val="on"/>
                              <m:noBreak m:val="on"/>
                              <m:ctrlPr>
                                <a:rPr lang="en-US" altLang="zh-CN" i="1">
                                  <a:latin typeface="Cambria Math" panose="02040503050406030204" pitchFamily="18" charset="0"/>
                                  <a:cs typeface="Cambria Math" panose="02040503050406030204" pitchFamily="18" charset="0"/>
                                </a:rPr>
                              </m:ctrlPr>
                            </m:boxPr>
                            <m:e>
                              <m:r>
                                <a:rPr lang="en-US" altLang="zh-CN" i="1">
                                  <a:latin typeface="Cambria Math" panose="02040503050406030204" pitchFamily="18" charset="0"/>
                                  <a:cs typeface="Cambria Math" panose="02040503050406030204" pitchFamily="18" charset="0"/>
                                </a:rPr>
                                <m:t>𝑑</m:t>
                              </m:r>
                              <m:r>
                                <a:rPr lang="en-US" altLang="zh-CN" i="1">
                                  <a:latin typeface="Cambria Math" panose="02040503050406030204" pitchFamily="18" charset="0"/>
                                  <a:cs typeface="Cambria Math" panose="02040503050406030204" pitchFamily="18" charset="0"/>
                                </a:rPr>
                                <m:t>𝜃</m:t>
                              </m:r>
                            </m:e>
                          </m:box>
                        </m:e>
                      </m:nary>
                    </m:oMath>
                  </m:oMathPara>
                </a14:m>
                <a:endParaRPr lang="en-US" altLang="zh-CN"/>
              </a:p>
              <a:p>
                <a:pPr marL="0" indent="0">
                  <a:buNone/>
                </a:pPr>
                <a14:m>
                  <m:oMathPara xmlns:m="http://schemas.openxmlformats.org/officeDocument/2006/math">
                    <m:oMathParaPr>
                      <m:jc m:val="left"/>
                    </m:oMathParaPr>
                    <m:oMath xmlns:m="http://schemas.openxmlformats.org/officeDocument/2006/math">
                      <m:r>
                        <a:rPr lang="en-US" altLang="zh-CN" i="1">
                          <a:latin typeface="Cambria Math" panose="02040503050406030204" pitchFamily="18" charset="0"/>
                          <a:cs typeface="Cambria Math" panose="02040503050406030204" pitchFamily="18" charset="0"/>
                        </a:rPr>
                        <m:t>=</m:t>
                      </m:r>
                      <m:r>
                        <a:rPr lang="en-US" altLang="zh-CN">
                          <a:latin typeface="Cambria Math" panose="02040503050406030204" pitchFamily="18" charset="0"/>
                        </a:rPr>
                        <m:t>2</m:t>
                      </m:r>
                      <m:r>
                        <m:rPr>
                          <m:sty m:val="p"/>
                        </m:rPr>
                        <a:rPr lang="en-US" altLang="zh-CN">
                          <a:latin typeface="Cambria Math" panose="02040503050406030204" pitchFamily="18" charset="0"/>
                          <a:cs typeface="Cambria Math" panose="02040503050406030204" pitchFamily="18" charset="0"/>
                        </a:rPr>
                        <m:t>π</m:t>
                      </m:r>
                      <m:d>
                        <m:dPr>
                          <m:ctrlPr>
                            <a:rPr lang="en-US" altLang="zh-CN" i="1">
                              <a:latin typeface="Cambria Math" panose="02040503050406030204" pitchFamily="18" charset="0"/>
                              <a:cs typeface="Cambria Math" panose="02040503050406030204" pitchFamily="18" charset="0"/>
                            </a:rPr>
                          </m:ctrlPr>
                        </m:dPr>
                        <m:e>
                          <m:r>
                            <a:rPr lang="en-US" altLang="zh-CN" i="1">
                              <a:latin typeface="Cambria Math" panose="02040503050406030204" pitchFamily="18" charset="0"/>
                              <a:cs typeface="Cambria Math" panose="02040503050406030204" pitchFamily="18" charset="0"/>
                            </a:rPr>
                            <m:t>−</m:t>
                          </m:r>
                          <m:func>
                            <m:funcPr>
                              <m:ctrlPr>
                                <a:rPr lang="en-US" altLang="zh-CN" i="1">
                                  <a:latin typeface="Cambria Math" panose="02040503050406030204" pitchFamily="18" charset="0"/>
                                  <a:cs typeface="Cambria Math" panose="02040503050406030204" pitchFamily="18" charset="0"/>
                                </a:rPr>
                              </m:ctrlPr>
                            </m:funcPr>
                            <m:fName>
                              <m:r>
                                <m:rPr>
                                  <m:sty m:val="p"/>
                                </m:rPr>
                                <a:rPr lang="en-US" altLang="zh-CN">
                                  <a:latin typeface="Cambria Math" panose="02040503050406030204" pitchFamily="18" charset="0"/>
                                  <a:cs typeface="Cambria Math" panose="02040503050406030204" pitchFamily="18" charset="0"/>
                                </a:rPr>
                                <m:t>cos</m:t>
                              </m:r>
                            </m:fName>
                            <m:e>
                              <m:r>
                                <a:rPr lang="en-US" altLang="zh-CN" i="1">
                                  <a:latin typeface="Cambria Math" panose="02040503050406030204" pitchFamily="18" charset="0"/>
                                  <a:cs typeface="Cambria Math" panose="02040503050406030204" pitchFamily="18" charset="0"/>
                                </a:rPr>
                                <m:t>𝜃</m:t>
                              </m:r>
                              <m:d>
                                <m:dPr>
                                  <m:begChr m:val="|"/>
                                  <m:endChr m:val=""/>
                                  <m:ctrlPr>
                                    <a:rPr lang="en-US" altLang="zh-CN" i="1">
                                      <a:latin typeface="Cambria Math" panose="02040503050406030204" pitchFamily="18" charset="0"/>
                                      <a:cs typeface="Cambria Math" panose="02040503050406030204" pitchFamily="18" charset="0"/>
                                    </a:rPr>
                                  </m:ctrlPr>
                                </m:dPr>
                                <m:e>
                                  <m:m>
                                    <m:mPr>
                                      <m:mcs>
                                        <m:mc>
                                          <m:mcPr>
                                            <m:count m:val="1"/>
                                            <m:mcJc m:val="center"/>
                                          </m:mcPr>
                                        </m:mc>
                                      </m:mcs>
                                      <m:ctrlPr>
                                        <a:rPr lang="en-US" altLang="zh-CN" i="1">
                                          <a:latin typeface="Cambria Math" panose="02040503050406030204" pitchFamily="18" charset="0"/>
                                          <a:cs typeface="Cambria Math" panose="02040503050406030204" pitchFamily="18" charset="0"/>
                                        </a:rPr>
                                      </m:ctrlPr>
                                    </m:mPr>
                                    <m:mr>
                                      <m:e>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𝜃</m:t>
                                            </m:r>
                                          </m:e>
                                          <m:sub>
                                            <m:r>
                                              <a:rPr lang="en-US" altLang="zh-CN" i="1">
                                                <a:latin typeface="Cambria Math" panose="02040503050406030204" pitchFamily="18" charset="0"/>
                                                <a:cs typeface="Cambria Math" panose="02040503050406030204" pitchFamily="18" charset="0"/>
                                              </a:rPr>
                                              <m:t>2</m:t>
                                            </m:r>
                                          </m:sub>
                                        </m:sSub>
                                      </m:e>
                                    </m:mr>
                                    <m:mr>
                                      <m:e>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𝜃</m:t>
                                            </m:r>
                                          </m:e>
                                          <m:sub>
                                            <m:r>
                                              <a:rPr lang="en-US" altLang="zh-CN" i="1">
                                                <a:latin typeface="Cambria Math" panose="02040503050406030204" pitchFamily="18" charset="0"/>
                                                <a:cs typeface="Cambria Math" panose="02040503050406030204" pitchFamily="18" charset="0"/>
                                              </a:rPr>
                                              <m:t>1</m:t>
                                            </m:r>
                                          </m:sub>
                                        </m:sSub>
                                      </m:e>
                                    </m:mr>
                                  </m:m>
                                </m:e>
                              </m:d>
                            </m:e>
                          </m:func>
                        </m:e>
                      </m:d>
                    </m:oMath>
                  </m:oMathPara>
                </a14:m>
                <a:endParaRPr lang="en-US" altLang="zh-CN" i="1">
                  <a:latin typeface="Cambria Math" panose="02040503050406030204" pitchFamily="18" charset="0"/>
                  <a:cs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zh-CN" i="1">
                          <a:latin typeface="Cambria Math" panose="02040503050406030204" pitchFamily="18" charset="0"/>
                          <a:cs typeface="Cambria Math" panose="02040503050406030204" pitchFamily="18" charset="0"/>
                        </a:rPr>
                        <m:t>=</m:t>
                      </m:r>
                      <m:r>
                        <a:rPr lang="en-US" altLang="zh-CN">
                          <a:latin typeface="Cambria Math" panose="02040503050406030204" pitchFamily="18" charset="0"/>
                        </a:rPr>
                        <m:t>2</m:t>
                      </m:r>
                      <m:r>
                        <m:rPr>
                          <m:sty m:val="p"/>
                        </m:rPr>
                        <a:rPr lang="en-US" altLang="zh-CN">
                          <a:latin typeface="Cambria Math" panose="02040503050406030204" pitchFamily="18" charset="0"/>
                          <a:cs typeface="Cambria Math" panose="02040503050406030204" pitchFamily="18" charset="0"/>
                        </a:rPr>
                        <m:t>π</m:t>
                      </m:r>
                      <m:d>
                        <m:dPr>
                          <m:ctrlPr>
                            <a:rPr lang="en-US" altLang="zh-CN" i="1">
                              <a:latin typeface="Cambria Math" panose="02040503050406030204" pitchFamily="18" charset="0"/>
                              <a:cs typeface="Cambria Math" panose="02040503050406030204" pitchFamily="18" charset="0"/>
                            </a:rPr>
                          </m:ctrlPr>
                        </m:dPr>
                        <m:e>
                          <m:func>
                            <m:funcPr>
                              <m:ctrlPr>
                                <a:rPr lang="en-US" altLang="zh-CN" i="1">
                                  <a:latin typeface="Cambria Math" panose="02040503050406030204" pitchFamily="18" charset="0"/>
                                  <a:cs typeface="Cambria Math" panose="02040503050406030204" pitchFamily="18" charset="0"/>
                                </a:rPr>
                              </m:ctrlPr>
                            </m:funcPr>
                            <m:fName>
                              <m:r>
                                <m:rPr>
                                  <m:sty m:val="p"/>
                                </m:rPr>
                                <a:rPr lang="en-US" altLang="zh-CN">
                                  <a:latin typeface="Cambria Math" panose="02040503050406030204" pitchFamily="18" charset="0"/>
                                  <a:cs typeface="Cambria Math" panose="02040503050406030204" pitchFamily="18" charset="0"/>
                                </a:rPr>
                                <m:t>cos</m:t>
                              </m:r>
                            </m:fName>
                            <m:e>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𝜃</m:t>
                                  </m:r>
                                </m:e>
                                <m:sub>
                                  <m:r>
                                    <a:rPr lang="en-US" altLang="zh-CN" i="1">
                                      <a:latin typeface="Cambria Math" panose="02040503050406030204" pitchFamily="18" charset="0"/>
                                      <a:cs typeface="Cambria Math" panose="02040503050406030204" pitchFamily="18" charset="0"/>
                                    </a:rPr>
                                    <m:t>1</m:t>
                                  </m:r>
                                </m:sub>
                              </m:sSub>
                              <m:r>
                                <a:rPr lang="en-US" altLang="zh-CN" i="1">
                                  <a:latin typeface="Cambria Math" panose="02040503050406030204" pitchFamily="18" charset="0"/>
                                  <a:cs typeface="Cambria Math" panose="02040503050406030204" pitchFamily="18" charset="0"/>
                                </a:rPr>
                                <m:t>−</m:t>
                              </m:r>
                              <m:func>
                                <m:funcPr>
                                  <m:ctrlPr>
                                    <a:rPr lang="en-US" altLang="zh-CN" i="1">
                                      <a:latin typeface="Cambria Math" panose="02040503050406030204" pitchFamily="18" charset="0"/>
                                      <a:cs typeface="Cambria Math" panose="02040503050406030204" pitchFamily="18" charset="0"/>
                                    </a:rPr>
                                  </m:ctrlPr>
                                </m:funcPr>
                                <m:fName>
                                  <m:r>
                                    <m:rPr>
                                      <m:sty m:val="p"/>
                                    </m:rPr>
                                    <a:rPr lang="en-US" altLang="zh-CN">
                                      <a:latin typeface="Cambria Math" panose="02040503050406030204" pitchFamily="18" charset="0"/>
                                      <a:cs typeface="Cambria Math" panose="02040503050406030204" pitchFamily="18" charset="0"/>
                                    </a:rPr>
                                    <m:t>cos</m:t>
                                  </m:r>
                                </m:fName>
                                <m:e>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𝜃</m:t>
                                      </m:r>
                                    </m:e>
                                    <m:sub>
                                      <m:r>
                                        <a:rPr lang="en-US" altLang="zh-CN" i="1">
                                          <a:latin typeface="Cambria Math" panose="02040503050406030204" pitchFamily="18" charset="0"/>
                                          <a:cs typeface="Cambria Math" panose="02040503050406030204" pitchFamily="18" charset="0"/>
                                        </a:rPr>
                                        <m:t>2</m:t>
                                      </m:r>
                                    </m:sub>
                                  </m:sSub>
                                </m:e>
                              </m:func>
                            </m:e>
                          </m:func>
                        </m:e>
                      </m:d>
                    </m:oMath>
                  </m:oMathPara>
                </a14:m>
                <a:endParaRPr lang="en-US" altLang="zh-CN"/>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xfrm>
                <a:off x="4421239" y="1825883"/>
                <a:ext cx="3712508" cy="4351336"/>
              </a:xfrm>
              <a:blipFill>
                <a:blip r:embed="rId3"/>
                <a:stretch>
                  <a:fillRect l="-2217" t="-3086"/>
                </a:stretch>
              </a:blipFill>
            </p:spPr>
            <p:txBody>
              <a:bodyPr/>
              <a:lstStyle/>
              <a:p>
                <a:r>
                  <a:rPr lang="zh-CN" altLang="en-US">
                    <a:noFill/>
                  </a:rPr>
                  <a:t> </a:t>
                </a:r>
              </a:p>
            </p:txBody>
          </p:sp>
        </mc:Fallback>
      </mc:AlternateContent>
      <p:sp>
        <p:nvSpPr>
          <p:cNvPr id="3" name="文本框 2"/>
          <p:cNvSpPr txBox="1"/>
          <p:nvPr/>
        </p:nvSpPr>
        <p:spPr>
          <a:xfrm>
            <a:off x="2160761" y="5235708"/>
            <a:ext cx="277640" cy="316882"/>
          </a:xfrm>
          <a:prstGeom prst="rect">
            <a:avLst/>
          </a:prstGeom>
          <a:solidFill>
            <a:srgbClr val="F8FAFD"/>
          </a:solidFill>
        </p:spPr>
        <p:txBody>
          <a:bodyPr wrap="none" rtlCol="0" anchor="t">
            <a:spAutoFit/>
          </a:bodyPr>
          <a:lstStyle/>
          <a:p>
            <a:r>
              <a:rPr lang="zh-CN" altLang="en-US" sz="1459">
                <a:latin typeface="Times" panose="00000500000000020000" charset="0"/>
                <a:cs typeface="Times" panose="00000500000000020000" charset="0"/>
              </a:rPr>
              <a:t>γ</a:t>
            </a:r>
          </a:p>
        </p:txBody>
      </p:sp>
      <p:sp>
        <p:nvSpPr>
          <p:cNvPr id="6" name="文本框 5"/>
          <p:cNvSpPr txBox="1"/>
          <p:nvPr/>
        </p:nvSpPr>
        <p:spPr>
          <a:xfrm>
            <a:off x="2751458" y="5054509"/>
            <a:ext cx="381836" cy="316882"/>
          </a:xfrm>
          <a:prstGeom prst="rect">
            <a:avLst/>
          </a:prstGeom>
          <a:solidFill>
            <a:srgbClr val="F8FAFD"/>
          </a:solidFill>
        </p:spPr>
        <p:txBody>
          <a:bodyPr wrap="none" rtlCol="0" anchor="t">
            <a:spAutoFit/>
          </a:bodyPr>
          <a:lstStyle/>
          <a:p>
            <a:r>
              <a:rPr lang="en-US" altLang="zh-CN" sz="1459">
                <a:latin typeface="Times New Roman Regular" panose="02020503050405090304" charset="0"/>
                <a:cs typeface="Times New Roman Regular" panose="02020503050405090304" charset="0"/>
                <a:sym typeface="+mn-ea"/>
              </a:rPr>
              <a:t>dγ</a:t>
            </a:r>
            <a:endParaRPr lang="zh-CN" altLang="en-US" sz="1459">
              <a:latin typeface="Times New Roman Regular" panose="02020503050405090304" charset="0"/>
              <a:cs typeface="Times New Roman Regular" panose="020205030504050903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8" y="115615"/>
            <a:ext cx="8907518" cy="885095"/>
          </a:xfrm>
        </p:spPr>
        <p:txBody>
          <a:bodyPr>
            <a:normAutofit/>
          </a:bodyPr>
          <a:lstStyle/>
          <a:p>
            <a:r>
              <a:rPr lang="en-US" altLang="en-US" b="1" dirty="0">
                <a:solidFill>
                  <a:srgbClr val="FF0000"/>
                </a:solidFill>
                <a:latin typeface="楷体" panose="02010609060101010101" pitchFamily="49" charset="-122"/>
                <a:ea typeface="楷体" panose="02010609060101010101" pitchFamily="49" charset="-122"/>
              </a:rPr>
              <a:t>步骤3：</a:t>
            </a:r>
            <a:r>
              <a:rPr lang="zh-CN" altLang="en-US" b="1" dirty="0">
                <a:solidFill>
                  <a:srgbClr val="FF0000"/>
                </a:solidFill>
                <a:latin typeface="楷体" panose="02010609060101010101" pitchFamily="49" charset="-122"/>
                <a:ea typeface="楷体" panose="02010609060101010101" pitchFamily="49" charset="-122"/>
              </a:rPr>
              <a:t>计算天顶角区间内的接收</a:t>
            </a:r>
            <a:r>
              <a:rPr lang="zh-CN" altLang="en-US" b="1" dirty="0" smtClean="0">
                <a:solidFill>
                  <a:srgbClr val="FF0000"/>
                </a:solidFill>
                <a:latin typeface="楷体" panose="02010609060101010101" pitchFamily="49" charset="-122"/>
                <a:ea typeface="楷体" panose="02010609060101010101" pitchFamily="49" charset="-122"/>
              </a:rPr>
              <a:t>度</a:t>
            </a:r>
            <a:endParaRPr lang="en-US" altLang="en-US" b="1" dirty="0">
              <a:solidFill>
                <a:srgbClr val="FF0000"/>
              </a:solidFill>
              <a:latin typeface="楷体" panose="02010609060101010101" pitchFamily="49" charset="-122"/>
              <a:ea typeface="楷体" panose="02010609060101010101" pitchFamily="49" charset="-122"/>
            </a:endParaRPr>
          </a:p>
        </p:txBody>
      </p:sp>
      <p:sp>
        <p:nvSpPr>
          <p:cNvPr id="3" name="Content Placeholder 2"/>
          <p:cNvSpPr>
            <a:spLocks noGrp="1"/>
          </p:cNvSpPr>
          <p:nvPr>
            <p:ph idx="1"/>
          </p:nvPr>
        </p:nvSpPr>
        <p:spPr>
          <a:xfrm>
            <a:off x="91646" y="1163296"/>
            <a:ext cx="2952722" cy="5485086"/>
          </a:xfrm>
        </p:spPr>
        <p:txBody>
          <a:bodyPr>
            <a:normAutofit fontScale="92500" lnSpcReduction="20000"/>
          </a:bodyPr>
          <a:lstStyle/>
          <a:p>
            <a:r>
              <a:rPr lang="zh-CN" altLang="en-US" sz="2200" dirty="0"/>
              <a:t>按照立体角</a:t>
            </a:r>
            <a:r>
              <a:rPr lang="zh-CN" altLang="en-US" sz="2200" dirty="0" smtClean="0"/>
              <a:t>公式计算</a:t>
            </a:r>
            <a:r>
              <a:rPr lang="zh-CN" altLang="en-US" sz="2200" dirty="0"/>
              <a:t>有效接收度（根据</a:t>
            </a:r>
            <a:r>
              <a:rPr lang="en-US" altLang="zh-CN" sz="2200" dirty="0"/>
              <a:t>Excel</a:t>
            </a:r>
            <a:r>
              <a:rPr lang="zh-CN" altLang="en-US" sz="2200" dirty="0"/>
              <a:t>规定，计算三角函数必须用弧度；</a:t>
            </a:r>
            <a:r>
              <a:rPr lang="zh-CN" altLang="en-US" sz="2200" dirty="0" smtClean="0"/>
              <a:t>公式是前一页计算</a:t>
            </a:r>
            <a:r>
              <a:rPr lang="zh-CN" altLang="en-US" sz="2200" dirty="0"/>
              <a:t>该区间覆盖的</a:t>
            </a:r>
            <a:r>
              <a:rPr lang="zh-CN" altLang="en-US" sz="2200" dirty="0" smtClean="0"/>
              <a:t>立体角公式的</a:t>
            </a:r>
            <a:r>
              <a:rPr lang="en-US" altLang="zh-CN" sz="2200" dirty="0" smtClean="0"/>
              <a:t>Excel</a:t>
            </a:r>
            <a:r>
              <a:rPr lang="zh-CN" altLang="en-US" sz="2200" dirty="0" smtClean="0"/>
              <a:t>表达方式）</a:t>
            </a:r>
            <a:r>
              <a:rPr lang="zh-CN" altLang="en-US" sz="2200" dirty="0"/>
              <a:t>。在</a:t>
            </a:r>
            <a:r>
              <a:rPr lang="en-US" altLang="zh-CN" sz="2200" dirty="0"/>
              <a:t>AF5</a:t>
            </a:r>
            <a:r>
              <a:rPr lang="zh-CN" altLang="en-US" sz="2200" dirty="0"/>
              <a:t>输入如下公式：</a:t>
            </a:r>
            <a:endParaRPr lang="en-US" altLang="zh-CN" sz="2200" dirty="0"/>
          </a:p>
          <a:p>
            <a:pPr marL="0" indent="0">
              <a:buNone/>
            </a:pPr>
            <a:r>
              <a:rPr lang="en-US" altLang="zh-CN" sz="2200" dirty="0">
                <a:solidFill>
                  <a:srgbClr val="FF0000"/>
                </a:solidFill>
              </a:rPr>
              <a:t>=2*PI()*(COS(AC5)-COS(AD5</a:t>
            </a:r>
            <a:r>
              <a:rPr lang="en-US" altLang="zh-CN" sz="2200" dirty="0" smtClean="0">
                <a:solidFill>
                  <a:srgbClr val="FF0000"/>
                </a:solidFill>
              </a:rPr>
              <a:t>))</a:t>
            </a:r>
            <a:endParaRPr lang="en-US" altLang="zh-CN" sz="2200" dirty="0">
              <a:solidFill>
                <a:srgbClr val="FF0000"/>
              </a:solidFill>
            </a:endParaRPr>
          </a:p>
          <a:p>
            <a:pPr marL="0" indent="0">
              <a:buNone/>
            </a:pPr>
            <a:r>
              <a:rPr lang="zh-CN" altLang="en-US" sz="2200" dirty="0"/>
              <a:t>用</a:t>
            </a:r>
            <a:r>
              <a:rPr lang="en-US" altLang="zh-CN" sz="2200" dirty="0"/>
              <a:t>copy</a:t>
            </a:r>
            <a:r>
              <a:rPr lang="zh-CN" altLang="en-US" sz="2200" dirty="0"/>
              <a:t>在</a:t>
            </a:r>
            <a:r>
              <a:rPr lang="en-US" altLang="zh-CN" sz="2200" dirty="0"/>
              <a:t>AF6</a:t>
            </a:r>
            <a:r>
              <a:rPr lang="zh-CN" altLang="en-US" sz="2200" dirty="0"/>
              <a:t>至</a:t>
            </a:r>
            <a:r>
              <a:rPr lang="en-US" altLang="zh-CN" sz="2200" dirty="0"/>
              <a:t>AF22</a:t>
            </a:r>
            <a:r>
              <a:rPr lang="zh-CN" altLang="en-US" sz="2200" dirty="0"/>
              <a:t>输入类似公式。</a:t>
            </a:r>
            <a:endParaRPr lang="en-US" altLang="zh-CN" sz="2200" dirty="0"/>
          </a:p>
          <a:p>
            <a:pPr marL="0" indent="0">
              <a:buNone/>
            </a:pPr>
            <a:endParaRPr lang="en-US" altLang="zh-CN" sz="2200" dirty="0">
              <a:solidFill>
                <a:srgbClr val="FF0000"/>
              </a:solidFill>
            </a:endParaRPr>
          </a:p>
          <a:p>
            <a:r>
              <a:rPr lang="zh-CN" altLang="en-US" sz="2200" b="1" dirty="0">
                <a:solidFill>
                  <a:srgbClr val="FF0000"/>
                </a:solidFill>
              </a:rPr>
              <a:t>注意：输入公式中的英文字母必须用大写，符号也必须用英文符号，前后都不能加</a:t>
            </a:r>
            <a:r>
              <a:rPr lang="zh-CN" altLang="en-US" sz="2200" b="1" dirty="0" smtClean="0">
                <a:solidFill>
                  <a:srgbClr val="FF0000"/>
                </a:solidFill>
              </a:rPr>
              <a:t>空格！这是</a:t>
            </a:r>
            <a:r>
              <a:rPr lang="en-US" altLang="zh-CN" sz="2200" b="1" dirty="0" smtClean="0">
                <a:solidFill>
                  <a:srgbClr val="FF0000"/>
                </a:solidFill>
              </a:rPr>
              <a:t>Excel</a:t>
            </a:r>
            <a:r>
              <a:rPr lang="zh-CN" altLang="en-US" sz="2200" b="1" dirty="0" smtClean="0">
                <a:solidFill>
                  <a:srgbClr val="FF0000"/>
                </a:solidFill>
              </a:rPr>
              <a:t>的严格规定。</a:t>
            </a:r>
            <a:endParaRPr lang="zh-CN" altLang="en-US" sz="2200" dirty="0"/>
          </a:p>
        </p:txBody>
      </p:sp>
      <p:pic>
        <p:nvPicPr>
          <p:cNvPr id="9" name="图片 8"/>
          <p:cNvPicPr>
            <a:picLocks noChangeAspect="1"/>
          </p:cNvPicPr>
          <p:nvPr/>
        </p:nvPicPr>
        <p:blipFill>
          <a:blip r:embed="rId2"/>
          <a:srcRect r="3452"/>
          <a:stretch>
            <a:fillRect/>
          </a:stretch>
        </p:blipFill>
        <p:spPr>
          <a:xfrm>
            <a:off x="3928604" y="3843670"/>
            <a:ext cx="3941838" cy="1984432"/>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3303010" y="859848"/>
            <a:ext cx="5700713" cy="5657850"/>
          </a:xfrm>
          <a:prstGeom prst="rect">
            <a:avLst/>
          </a:prstGeom>
          <a:noFill/>
          <a:ln w="9525">
            <a:noFill/>
            <a:miter lim="800000"/>
            <a:headEnd/>
            <a:tailEnd/>
          </a:ln>
          <a:effectLst/>
        </p:spPr>
      </p:pic>
      <p:cxnSp>
        <p:nvCxnSpPr>
          <p:cNvPr id="10" name="直接箭头连接符 9"/>
          <p:cNvCxnSpPr/>
          <p:nvPr/>
        </p:nvCxnSpPr>
        <p:spPr>
          <a:xfrm flipV="1">
            <a:off x="2743200" y="1070264"/>
            <a:ext cx="2634095" cy="2317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735407" y="2493818"/>
            <a:ext cx="5805920" cy="893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5400000" flipH="1" flipV="1">
            <a:off x="2154608" y="1705956"/>
            <a:ext cx="2273182" cy="1083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24692"/>
            <a:ext cx="7886700" cy="997527"/>
          </a:xfrm>
        </p:spPr>
        <p:txBody>
          <a:bodyPr>
            <a:normAutofit fontScale="90000"/>
          </a:bodyPr>
          <a:lstStyle/>
          <a:p>
            <a:r>
              <a:rPr lang="en-US" altLang="en-US" b="1" dirty="0" smtClean="0">
                <a:solidFill>
                  <a:srgbClr val="FF0000"/>
                </a:solidFill>
                <a:latin typeface="楷体" panose="02010609060101010101" pitchFamily="49" charset="-122"/>
                <a:ea typeface="楷体" panose="02010609060101010101" pitchFamily="49" charset="-122"/>
              </a:rPr>
              <a:t>步骤4：</a:t>
            </a:r>
            <a:r>
              <a:rPr lang="zh-CN" altLang="en-US" b="1" dirty="0" smtClean="0">
                <a:solidFill>
                  <a:srgbClr val="FF0000"/>
                </a:solidFill>
                <a:latin typeface="楷体" panose="02010609060101010101" pitchFamily="49" charset="-122"/>
                <a:ea typeface="楷体" panose="02010609060101010101" pitchFamily="49" charset="-122"/>
              </a:rPr>
              <a:t>计算天顶角区间内的宇宙线强度</a:t>
            </a:r>
            <a:endParaRPr lang="zh-CN" altLang="en-US" dirty="0"/>
          </a:p>
        </p:txBody>
      </p:sp>
      <p:sp>
        <p:nvSpPr>
          <p:cNvPr id="3" name="内容占位符 2"/>
          <p:cNvSpPr>
            <a:spLocks noGrp="1"/>
          </p:cNvSpPr>
          <p:nvPr>
            <p:ph sz="half" idx="1"/>
          </p:nvPr>
        </p:nvSpPr>
        <p:spPr>
          <a:xfrm>
            <a:off x="1" y="1309255"/>
            <a:ext cx="3693968" cy="5351318"/>
          </a:xfrm>
        </p:spPr>
        <p:txBody>
          <a:bodyPr>
            <a:normAutofit fontScale="77500" lnSpcReduction="20000"/>
          </a:bodyPr>
          <a:lstStyle/>
          <a:p>
            <a:r>
              <a:rPr lang="zh-CN" altLang="en-US" dirty="0" smtClean="0"/>
              <a:t>宇宙线强度的定义是单位时间、在单位立体角内、单位面积探测器上的计数，所以各角度区间内的计数必须除以该角度区间对应的天顶角范围数值，才能得到正确的强度值。在</a:t>
            </a:r>
            <a:r>
              <a:rPr lang="en-US" altLang="zh-CN" dirty="0" smtClean="0"/>
              <a:t>AG5</a:t>
            </a:r>
            <a:r>
              <a:rPr lang="zh-CN" altLang="en-US" dirty="0" smtClean="0"/>
              <a:t>输入如下公式：</a:t>
            </a:r>
            <a:endParaRPr lang="en-US" altLang="zh-CN" dirty="0" smtClean="0"/>
          </a:p>
          <a:p>
            <a:pPr marL="0" indent="0">
              <a:buNone/>
            </a:pPr>
            <a:r>
              <a:rPr lang="en-US" altLang="zh-CN" dirty="0" smtClean="0">
                <a:solidFill>
                  <a:srgbClr val="FF0000"/>
                </a:solidFill>
              </a:rPr>
              <a:t>=AE5/AF5</a:t>
            </a:r>
          </a:p>
          <a:p>
            <a:pPr marL="0" indent="0">
              <a:buNone/>
            </a:pPr>
            <a:r>
              <a:rPr lang="zh-CN" altLang="en-US" dirty="0" smtClean="0"/>
              <a:t>用</a:t>
            </a:r>
            <a:r>
              <a:rPr lang="en-US" altLang="zh-CN" dirty="0" smtClean="0"/>
              <a:t>copy</a:t>
            </a:r>
            <a:r>
              <a:rPr lang="zh-CN" altLang="en-US" dirty="0" smtClean="0"/>
              <a:t>在</a:t>
            </a:r>
            <a:r>
              <a:rPr lang="en-US" altLang="zh-CN" dirty="0" smtClean="0"/>
              <a:t>AG6</a:t>
            </a:r>
            <a:r>
              <a:rPr lang="zh-CN" altLang="en-US" dirty="0" smtClean="0"/>
              <a:t>至</a:t>
            </a:r>
            <a:r>
              <a:rPr lang="en-US" altLang="zh-CN" dirty="0" smtClean="0"/>
              <a:t>AG22</a:t>
            </a:r>
            <a:r>
              <a:rPr lang="zh-CN" altLang="en-US" dirty="0" smtClean="0"/>
              <a:t>输入类似公式。</a:t>
            </a:r>
            <a:endParaRPr lang="en-US" altLang="zh-CN" dirty="0" smtClean="0"/>
          </a:p>
          <a:p>
            <a:pPr marL="0" indent="0">
              <a:buNone/>
            </a:pPr>
            <a:endParaRPr lang="en-US" altLang="zh-CN" dirty="0" smtClean="0">
              <a:solidFill>
                <a:srgbClr val="FF0000"/>
              </a:solidFill>
            </a:endParaRPr>
          </a:p>
          <a:p>
            <a:r>
              <a:rPr lang="zh-CN" altLang="en-US" b="1" dirty="0" smtClean="0">
                <a:solidFill>
                  <a:srgbClr val="FF0000"/>
                </a:solidFill>
              </a:rPr>
              <a:t>注意：输入公式中的英文字母必须用大写，符号也必须用英文符号，前后都不能加空格！这是</a:t>
            </a:r>
            <a:r>
              <a:rPr lang="en-US" altLang="zh-CN" b="1" dirty="0" smtClean="0">
                <a:solidFill>
                  <a:srgbClr val="FF0000"/>
                </a:solidFill>
              </a:rPr>
              <a:t>Excel</a:t>
            </a:r>
            <a:r>
              <a:rPr lang="zh-CN" altLang="en-US" b="1" dirty="0" smtClean="0">
                <a:solidFill>
                  <a:srgbClr val="FF0000"/>
                </a:solidFill>
              </a:rPr>
              <a:t>的严格规定。</a:t>
            </a:r>
            <a:endParaRPr lang="zh-CN" altLang="en-US" dirty="0" smtClean="0"/>
          </a:p>
          <a:p>
            <a:endParaRPr lang="zh-CN" altLang="en-US" dirty="0"/>
          </a:p>
        </p:txBody>
      </p:sp>
      <p:pic>
        <p:nvPicPr>
          <p:cNvPr id="2051" name="Picture 3"/>
          <p:cNvPicPr>
            <a:picLocks noGrp="1" noChangeAspect="1" noChangeArrowheads="1"/>
          </p:cNvPicPr>
          <p:nvPr>
            <p:ph sz="half" idx="2"/>
          </p:nvPr>
        </p:nvPicPr>
        <p:blipFill>
          <a:blip r:embed="rId2"/>
          <a:srcRect/>
          <a:stretch>
            <a:fillRect/>
          </a:stretch>
        </p:blipFill>
        <p:spPr bwMode="auto">
          <a:xfrm>
            <a:off x="3766278" y="1281869"/>
            <a:ext cx="5249081" cy="5306938"/>
          </a:xfrm>
          <a:prstGeom prst="rect">
            <a:avLst/>
          </a:prstGeom>
          <a:noFill/>
          <a:ln w="9525">
            <a:noFill/>
            <a:miter lim="800000"/>
            <a:headEnd/>
            <a:tailEnd/>
          </a:ln>
          <a:effectLst/>
        </p:spPr>
      </p:pic>
      <p:cxnSp>
        <p:nvCxnSpPr>
          <p:cNvPr id="9" name="直接箭头连接符 8"/>
          <p:cNvCxnSpPr/>
          <p:nvPr/>
        </p:nvCxnSpPr>
        <p:spPr>
          <a:xfrm flipV="1">
            <a:off x="1185729" y="1486968"/>
            <a:ext cx="4358355" cy="2016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1198548" y="1452786"/>
            <a:ext cx="2845749" cy="2042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192139" y="2726108"/>
            <a:ext cx="7428431" cy="777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415" y="2"/>
            <a:ext cx="8996585" cy="1170773"/>
          </a:xfrm>
        </p:spPr>
        <p:txBody>
          <a:bodyPr>
            <a:normAutofit fontScale="90000"/>
          </a:bodyPr>
          <a:lstStyle/>
          <a:p>
            <a:r>
              <a:rPr lang="en-US" altLang="en-US" sz="4000" b="1" dirty="0" smtClean="0">
                <a:solidFill>
                  <a:srgbClr val="FF0000"/>
                </a:solidFill>
                <a:latin typeface="楷体" panose="02010609060101010101" pitchFamily="49" charset="-122"/>
                <a:ea typeface="楷体" panose="02010609060101010101" pitchFamily="49" charset="-122"/>
              </a:rPr>
              <a:t>步骤5：</a:t>
            </a:r>
            <a:r>
              <a:rPr lang="zh-CN" altLang="en-US" sz="4000" b="1" dirty="0" smtClean="0">
                <a:solidFill>
                  <a:srgbClr val="FF0000"/>
                </a:solidFill>
                <a:latin typeface="楷体" panose="02010609060101010101" pitchFamily="49" charset="-122"/>
                <a:ea typeface="楷体" panose="02010609060101010101" pitchFamily="49" charset="-122"/>
              </a:rPr>
              <a:t>计算各天顶角区间的中间值</a:t>
            </a:r>
            <a:r>
              <a:rPr lang="en-US" altLang="zh-CN" sz="4000" b="1" dirty="0" smtClean="0">
                <a:solidFill>
                  <a:srgbClr val="FF0000"/>
                </a:solidFill>
                <a:latin typeface="楷体" panose="02010609060101010101" pitchFamily="49" charset="-122"/>
                <a:ea typeface="楷体" panose="02010609060101010101" pitchFamily="49" charset="-122"/>
              </a:rPr>
              <a:t>(</a:t>
            </a:r>
            <a:r>
              <a:rPr lang="zh-CN" altLang="en-US" sz="4000" b="1" dirty="0" smtClean="0">
                <a:solidFill>
                  <a:srgbClr val="FF0000"/>
                </a:solidFill>
                <a:latin typeface="楷体" panose="02010609060101010101" pitchFamily="49" charset="-122"/>
                <a:ea typeface="楷体" panose="02010609060101010101" pitchFamily="49" charset="-122"/>
              </a:rPr>
              <a:t>单位“弧度”）</a:t>
            </a:r>
            <a:endParaRPr lang="zh-CN" altLang="en-US" sz="4000" dirty="0"/>
          </a:p>
        </p:txBody>
      </p:sp>
      <p:sp>
        <p:nvSpPr>
          <p:cNvPr id="3" name="内容占位符 2"/>
          <p:cNvSpPr>
            <a:spLocks noGrp="1"/>
          </p:cNvSpPr>
          <p:nvPr>
            <p:ph sz="half" idx="1"/>
          </p:nvPr>
        </p:nvSpPr>
        <p:spPr>
          <a:xfrm>
            <a:off x="224329" y="1196412"/>
            <a:ext cx="2864976" cy="5400942"/>
          </a:xfrm>
        </p:spPr>
        <p:txBody>
          <a:bodyPr/>
          <a:lstStyle/>
          <a:p>
            <a:pPr>
              <a:buNone/>
            </a:pPr>
            <a:r>
              <a:rPr lang="zh-CN" altLang="en-US" sz="2400" dirty="0" smtClean="0">
                <a:latin typeface="+mn-ea"/>
              </a:rPr>
              <a:t>由于</a:t>
            </a:r>
            <a:r>
              <a:rPr lang="en-US" altLang="zh-CN" sz="2400" dirty="0" smtClean="0">
                <a:latin typeface="+mn-ea"/>
              </a:rPr>
              <a:t>Excel</a:t>
            </a:r>
            <a:r>
              <a:rPr lang="zh-CN" altLang="en-US" sz="2400" dirty="0" smtClean="0">
                <a:latin typeface="+mn-ea"/>
              </a:rPr>
              <a:t>计算三角函数公式要求角度单位是弧度，计算各天顶角区间的中间值</a:t>
            </a:r>
            <a:r>
              <a:rPr lang="en-US" altLang="zh-CN" sz="2400" dirty="0" smtClean="0">
                <a:latin typeface="+mn-ea"/>
              </a:rPr>
              <a:t>(</a:t>
            </a:r>
            <a:r>
              <a:rPr lang="zh-CN" altLang="en-US" sz="2400" dirty="0" smtClean="0">
                <a:latin typeface="+mn-ea"/>
              </a:rPr>
              <a:t>单位“弧度”）</a:t>
            </a:r>
            <a:r>
              <a:rPr lang="zh-CN" altLang="en-US" sz="2400" dirty="0" smtClean="0"/>
              <a:t>在</a:t>
            </a:r>
            <a:r>
              <a:rPr lang="en-US" altLang="zh-CN" sz="2400" dirty="0" smtClean="0"/>
              <a:t>AH5</a:t>
            </a:r>
            <a:r>
              <a:rPr lang="zh-CN" altLang="en-US" sz="2400" dirty="0" smtClean="0"/>
              <a:t>输入如下公式：</a:t>
            </a:r>
            <a:endParaRPr lang="en-US" altLang="zh-CN" sz="2400" dirty="0" smtClean="0">
              <a:solidFill>
                <a:srgbClr val="FF0000"/>
              </a:solidFill>
            </a:endParaRPr>
          </a:p>
          <a:p>
            <a:pPr>
              <a:buNone/>
            </a:pPr>
            <a:r>
              <a:rPr lang="en-US" altLang="zh-CN" sz="2400" dirty="0" smtClean="0">
                <a:solidFill>
                  <a:srgbClr val="FF0000"/>
                </a:solidFill>
              </a:rPr>
              <a:t>=(AC5+AD5)/2</a:t>
            </a:r>
          </a:p>
          <a:p>
            <a:pPr>
              <a:buNone/>
            </a:pPr>
            <a:r>
              <a:rPr lang="zh-CN" altLang="en-US" sz="2400" dirty="0" smtClean="0"/>
              <a:t>用</a:t>
            </a:r>
            <a:r>
              <a:rPr lang="en-US" altLang="zh-CN" sz="2400" dirty="0" smtClean="0"/>
              <a:t>copy</a:t>
            </a:r>
            <a:r>
              <a:rPr lang="zh-CN" altLang="en-US" sz="2400" dirty="0" smtClean="0"/>
              <a:t>在</a:t>
            </a:r>
            <a:r>
              <a:rPr lang="en-US" altLang="zh-CN" sz="2400" dirty="0" smtClean="0"/>
              <a:t>AH6</a:t>
            </a:r>
            <a:r>
              <a:rPr lang="zh-CN" altLang="en-US" sz="2400" dirty="0" smtClean="0"/>
              <a:t>至</a:t>
            </a:r>
            <a:r>
              <a:rPr lang="en-US" altLang="zh-CN" sz="2400" dirty="0" smtClean="0"/>
              <a:t>AH22</a:t>
            </a:r>
            <a:r>
              <a:rPr lang="zh-CN" altLang="en-US" sz="2400" dirty="0" smtClean="0"/>
              <a:t>输入类似公式。</a:t>
            </a:r>
            <a:endParaRPr lang="en-US" altLang="zh-CN" sz="2400" dirty="0" smtClean="0"/>
          </a:p>
          <a:p>
            <a:pPr>
              <a:buNone/>
            </a:pPr>
            <a:endParaRPr lang="en-US" altLang="zh-CN" dirty="0" smtClean="0">
              <a:solidFill>
                <a:srgbClr val="FF0000"/>
              </a:solidFill>
            </a:endParaRPr>
          </a:p>
          <a:p>
            <a:pPr>
              <a:buNone/>
            </a:pPr>
            <a:endParaRPr lang="zh-CN" altLang="en-US" dirty="0">
              <a:solidFill>
                <a:srgbClr val="FF0000"/>
              </a:solidFill>
            </a:endParaRPr>
          </a:p>
        </p:txBody>
      </p:sp>
      <p:pic>
        <p:nvPicPr>
          <p:cNvPr id="4098" name="Picture 2"/>
          <p:cNvPicPr>
            <a:picLocks noGrp="1" noChangeAspect="1" noChangeArrowheads="1"/>
          </p:cNvPicPr>
          <p:nvPr>
            <p:ph sz="half" idx="2"/>
          </p:nvPr>
        </p:nvPicPr>
        <p:blipFill>
          <a:blip r:embed="rId2"/>
          <a:srcRect/>
          <a:stretch>
            <a:fillRect/>
          </a:stretch>
        </p:blipFill>
        <p:spPr bwMode="auto">
          <a:xfrm>
            <a:off x="3576727" y="1119499"/>
            <a:ext cx="5355560" cy="5247118"/>
          </a:xfrm>
          <a:prstGeom prst="rect">
            <a:avLst/>
          </a:prstGeom>
          <a:noFill/>
          <a:ln w="9525">
            <a:noFill/>
            <a:miter lim="800000"/>
            <a:headEnd/>
            <a:tailEnd/>
          </a:ln>
          <a:effectLst/>
        </p:spPr>
      </p:pic>
      <p:cxnSp>
        <p:nvCxnSpPr>
          <p:cNvPr id="7" name="直接箭头连接符 6"/>
          <p:cNvCxnSpPr/>
          <p:nvPr/>
        </p:nvCxnSpPr>
        <p:spPr>
          <a:xfrm flipV="1">
            <a:off x="2214546" y="1358781"/>
            <a:ext cx="3009071" cy="2856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1618083" y="1929609"/>
            <a:ext cx="2881672" cy="1688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214546" y="2632107"/>
            <a:ext cx="6335522" cy="1582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322" y="1"/>
            <a:ext cx="8953856" cy="1196410"/>
          </a:xfrm>
        </p:spPr>
        <p:txBody>
          <a:bodyPr>
            <a:normAutofit fontScale="90000"/>
          </a:bodyPr>
          <a:lstStyle/>
          <a:p>
            <a:pPr algn="ctr"/>
            <a:r>
              <a:rPr lang="en-US" altLang="en-US" sz="4800" b="1" dirty="0" smtClean="0">
                <a:solidFill>
                  <a:srgbClr val="FF0000"/>
                </a:solidFill>
                <a:latin typeface="楷体" panose="02010609060101010101" pitchFamily="49" charset="-122"/>
                <a:ea typeface="楷体" panose="02010609060101010101" pitchFamily="49" charset="-122"/>
              </a:rPr>
              <a:t>步骤6：</a:t>
            </a:r>
            <a:r>
              <a:rPr lang="zh-CN" altLang="en-US" sz="4800" b="1" dirty="0" smtClean="0">
                <a:solidFill>
                  <a:srgbClr val="FF0000"/>
                </a:solidFill>
                <a:latin typeface="楷体" panose="02010609060101010101" pitchFamily="49" charset="-122"/>
                <a:ea typeface="楷体" panose="02010609060101010101" pitchFamily="49" charset="-122"/>
              </a:rPr>
              <a:t>计算各天顶角区间的中间值</a:t>
            </a:r>
            <a:r>
              <a:rPr lang="en-US" altLang="zh-CN" sz="4800" b="1" dirty="0" smtClean="0">
                <a:solidFill>
                  <a:srgbClr val="FF0000"/>
                </a:solidFill>
                <a:latin typeface="楷体" panose="02010609060101010101" pitchFamily="49" charset="-122"/>
                <a:ea typeface="楷体" panose="02010609060101010101" pitchFamily="49" charset="-122"/>
              </a:rPr>
              <a:t>(</a:t>
            </a:r>
            <a:r>
              <a:rPr lang="zh-CN" altLang="en-US" sz="4800" b="1" dirty="0" smtClean="0">
                <a:solidFill>
                  <a:srgbClr val="FF0000"/>
                </a:solidFill>
                <a:latin typeface="楷体" panose="02010609060101010101" pitchFamily="49" charset="-122"/>
                <a:ea typeface="楷体" panose="02010609060101010101" pitchFamily="49" charset="-122"/>
              </a:rPr>
              <a:t>单位“度”）</a:t>
            </a:r>
            <a:endParaRPr lang="zh-CN" altLang="en-US" sz="4800" dirty="0"/>
          </a:p>
        </p:txBody>
      </p:sp>
      <p:sp>
        <p:nvSpPr>
          <p:cNvPr id="3" name="内容占位符 2"/>
          <p:cNvSpPr>
            <a:spLocks noGrp="1"/>
          </p:cNvSpPr>
          <p:nvPr>
            <p:ph sz="half" idx="1"/>
          </p:nvPr>
        </p:nvSpPr>
        <p:spPr>
          <a:xfrm>
            <a:off x="1" y="1093862"/>
            <a:ext cx="2711153" cy="5204388"/>
          </a:xfrm>
        </p:spPr>
        <p:txBody>
          <a:bodyPr/>
          <a:lstStyle/>
          <a:p>
            <a:r>
              <a:rPr lang="zh-CN" altLang="en-US" dirty="0" smtClean="0">
                <a:latin typeface="+mn-ea"/>
              </a:rPr>
              <a:t>计算各天顶角区间的中间值</a:t>
            </a:r>
            <a:endParaRPr lang="en-US" altLang="zh-CN" dirty="0" smtClean="0">
              <a:latin typeface="+mn-ea"/>
            </a:endParaRPr>
          </a:p>
          <a:p>
            <a:pPr>
              <a:buNone/>
            </a:pPr>
            <a:r>
              <a:rPr lang="en-US" altLang="zh-CN" dirty="0" smtClean="0">
                <a:latin typeface="+mn-ea"/>
              </a:rPr>
              <a:t>  =</a:t>
            </a:r>
            <a:r>
              <a:rPr lang="zh-CN" altLang="en-US" dirty="0" smtClean="0">
                <a:latin typeface="+mn-ea"/>
              </a:rPr>
              <a:t>（上界</a:t>
            </a:r>
            <a:r>
              <a:rPr lang="en-US" altLang="zh-CN" dirty="0" smtClean="0">
                <a:latin typeface="+mn-ea"/>
              </a:rPr>
              <a:t>+</a:t>
            </a:r>
            <a:r>
              <a:rPr lang="zh-CN" altLang="en-US" dirty="0" smtClean="0">
                <a:latin typeface="+mn-ea"/>
              </a:rPr>
              <a:t>下界）</a:t>
            </a:r>
            <a:r>
              <a:rPr lang="en-US" altLang="zh-CN" dirty="0" smtClean="0">
                <a:latin typeface="+mn-ea"/>
              </a:rPr>
              <a:t>/ 2</a:t>
            </a:r>
          </a:p>
          <a:p>
            <a:r>
              <a:rPr lang="zh-CN" altLang="en-US" dirty="0" smtClean="0">
                <a:latin typeface="+mn-ea"/>
              </a:rPr>
              <a:t>在</a:t>
            </a:r>
            <a:r>
              <a:rPr lang="en-US" altLang="zh-CN" dirty="0" smtClean="0">
                <a:latin typeface="+mn-ea"/>
              </a:rPr>
              <a:t>AI5</a:t>
            </a:r>
            <a:r>
              <a:rPr lang="zh-CN" altLang="en-US" dirty="0" smtClean="0">
                <a:latin typeface="+mn-ea"/>
              </a:rPr>
              <a:t>输入公式的</a:t>
            </a:r>
            <a:r>
              <a:rPr lang="en-US" altLang="zh-CN" dirty="0" smtClean="0">
                <a:latin typeface="+mn-ea"/>
              </a:rPr>
              <a:t>Excel</a:t>
            </a:r>
            <a:r>
              <a:rPr lang="zh-CN" altLang="en-US" dirty="0" smtClean="0">
                <a:latin typeface="+mn-ea"/>
              </a:rPr>
              <a:t>表达式</a:t>
            </a:r>
            <a:endParaRPr lang="en-US" altLang="zh-CN" dirty="0" smtClean="0">
              <a:latin typeface="+mn-ea"/>
            </a:endParaRPr>
          </a:p>
          <a:p>
            <a:pPr>
              <a:buNone/>
            </a:pPr>
            <a:r>
              <a:rPr lang="en-US" altLang="zh-CN" dirty="0" smtClean="0">
                <a:solidFill>
                  <a:srgbClr val="FF0000"/>
                </a:solidFill>
                <a:latin typeface="+mn-ea"/>
              </a:rPr>
              <a:t>=(AB5+AA5)/2</a:t>
            </a:r>
          </a:p>
          <a:p>
            <a:pPr>
              <a:buNone/>
            </a:pPr>
            <a:r>
              <a:rPr lang="zh-CN" altLang="en-US" dirty="0" smtClean="0">
                <a:latin typeface="+mn-ea"/>
              </a:rPr>
              <a:t>用</a:t>
            </a:r>
            <a:r>
              <a:rPr lang="en-US" altLang="zh-CN" dirty="0" smtClean="0">
                <a:latin typeface="+mn-ea"/>
              </a:rPr>
              <a:t>copy</a:t>
            </a:r>
            <a:r>
              <a:rPr lang="zh-CN" altLang="en-US" dirty="0" smtClean="0">
                <a:latin typeface="+mn-ea"/>
              </a:rPr>
              <a:t>在</a:t>
            </a:r>
            <a:r>
              <a:rPr lang="en-US" altLang="zh-CN" dirty="0" smtClean="0">
                <a:latin typeface="+mn-ea"/>
              </a:rPr>
              <a:t>AI6</a:t>
            </a:r>
            <a:r>
              <a:rPr lang="zh-CN" altLang="en-US" dirty="0" smtClean="0">
                <a:latin typeface="+mn-ea"/>
              </a:rPr>
              <a:t>至</a:t>
            </a:r>
            <a:r>
              <a:rPr lang="en-US" altLang="zh-CN" dirty="0" smtClean="0">
                <a:latin typeface="+mn-ea"/>
              </a:rPr>
              <a:t>AI22</a:t>
            </a:r>
            <a:r>
              <a:rPr lang="zh-CN" altLang="en-US" dirty="0" smtClean="0">
                <a:latin typeface="+mn-ea"/>
              </a:rPr>
              <a:t>输入类似公式。</a:t>
            </a:r>
            <a:endParaRPr lang="en-US" altLang="zh-CN" dirty="0" smtClean="0">
              <a:latin typeface="+mn-ea"/>
            </a:endParaRPr>
          </a:p>
          <a:p>
            <a:pPr>
              <a:buNone/>
            </a:pPr>
            <a:endParaRPr lang="zh-CN" altLang="en-US"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2723972" y="985615"/>
            <a:ext cx="6306797" cy="5638800"/>
          </a:xfrm>
          <a:prstGeom prst="rect">
            <a:avLst/>
          </a:prstGeom>
          <a:noFill/>
          <a:ln w="9525">
            <a:noFill/>
            <a:miter lim="800000"/>
            <a:headEnd/>
            <a:tailEnd/>
          </a:ln>
          <a:effectLst/>
        </p:spPr>
      </p:pic>
      <p:cxnSp>
        <p:nvCxnSpPr>
          <p:cNvPr id="15" name="直接箭头连接符 14"/>
          <p:cNvCxnSpPr/>
          <p:nvPr/>
        </p:nvCxnSpPr>
        <p:spPr>
          <a:xfrm flipV="1">
            <a:off x="1839482" y="1213503"/>
            <a:ext cx="2691926" cy="2392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5400000" flipH="1" flipV="1">
            <a:off x="1244481" y="1778593"/>
            <a:ext cx="2427006" cy="1262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1820255" y="2572285"/>
            <a:ext cx="6800315" cy="1059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11096"/>
            <a:ext cx="8001056" cy="871671"/>
          </a:xfrm>
        </p:spPr>
        <p:txBody>
          <a:bodyPr>
            <a:noAutofit/>
          </a:bodyPr>
          <a:lstStyle/>
          <a:p>
            <a:r>
              <a:rPr lang="en-US" altLang="en-US" sz="4000" b="1" dirty="0" smtClean="0">
                <a:solidFill>
                  <a:srgbClr val="FF0000"/>
                </a:solidFill>
                <a:latin typeface="楷体" panose="02010609060101010101" pitchFamily="49" charset="-122"/>
                <a:ea typeface="楷体" panose="02010609060101010101" pitchFamily="49" charset="-122"/>
              </a:rPr>
              <a:t>步骤7：</a:t>
            </a:r>
            <a:r>
              <a:rPr lang="zh-CN" altLang="en-US" sz="4000" b="1" dirty="0" smtClean="0">
                <a:solidFill>
                  <a:srgbClr val="FF0000"/>
                </a:solidFill>
                <a:latin typeface="楷体" panose="02010609060101010101" pitchFamily="49" charset="-122"/>
                <a:ea typeface="楷体" panose="02010609060101010101" pitchFamily="49" charset="-122"/>
              </a:rPr>
              <a:t>计算各天顶角宇宙线强度有效面积修正</a:t>
            </a:r>
            <a:endParaRPr lang="zh-CN" altLang="en-US" sz="4000" dirty="0"/>
          </a:p>
        </p:txBody>
      </p:sp>
      <p:sp>
        <p:nvSpPr>
          <p:cNvPr id="3" name="内容占位符 2"/>
          <p:cNvSpPr>
            <a:spLocks noGrp="1"/>
          </p:cNvSpPr>
          <p:nvPr>
            <p:ph sz="half" idx="1"/>
          </p:nvPr>
        </p:nvSpPr>
        <p:spPr>
          <a:xfrm>
            <a:off x="-357222" y="1357298"/>
            <a:ext cx="2972235" cy="5077685"/>
          </a:xfrm>
        </p:spPr>
        <p:txBody>
          <a:bodyPr anchor="t" anchorCtr="0"/>
          <a:lstStyle/>
          <a:p>
            <a:pPr>
              <a:buNone/>
            </a:pPr>
            <a:r>
              <a:rPr lang="zh-CN" altLang="en-US" sz="2200" dirty="0" smtClean="0">
                <a:solidFill>
                  <a:srgbClr val="FF0000"/>
                </a:solidFill>
              </a:rPr>
              <a:t>     宇宙线强度的定义是单位时间、在单位立体角内、单位有效面积上的计数，而我们的探测器阵列是固定水平的，所以各角度区间内的计数必须除以角度区间中间值的余弦值，才是有效面积。在</a:t>
            </a:r>
            <a:r>
              <a:rPr lang="en-US" altLang="zh-CN" sz="2200" dirty="0" smtClean="0">
                <a:solidFill>
                  <a:srgbClr val="FF0000"/>
                </a:solidFill>
              </a:rPr>
              <a:t>AJ5</a:t>
            </a:r>
            <a:r>
              <a:rPr lang="zh-CN" altLang="en-US" sz="2200" dirty="0" smtClean="0">
                <a:solidFill>
                  <a:srgbClr val="FF0000"/>
                </a:solidFill>
              </a:rPr>
              <a:t>输入</a:t>
            </a:r>
            <a:endParaRPr lang="en-US" altLang="zh-CN" sz="2200" dirty="0" smtClean="0">
              <a:solidFill>
                <a:srgbClr val="FF0000"/>
              </a:solidFill>
            </a:endParaRPr>
          </a:p>
          <a:p>
            <a:pPr>
              <a:buNone/>
            </a:pPr>
            <a:r>
              <a:rPr lang="en-US" altLang="zh-CN" sz="2200" dirty="0" smtClean="0">
                <a:solidFill>
                  <a:srgbClr val="FF0000"/>
                </a:solidFill>
              </a:rPr>
              <a:t>     </a:t>
            </a:r>
            <a:r>
              <a:rPr lang="zh-CN" altLang="en-US" sz="2200" dirty="0" smtClean="0">
                <a:solidFill>
                  <a:srgbClr val="FF0000"/>
                </a:solidFill>
              </a:rPr>
              <a:t>如下公式：</a:t>
            </a:r>
            <a:endParaRPr lang="en-US" altLang="zh-CN" sz="2200" dirty="0" smtClean="0">
              <a:solidFill>
                <a:srgbClr val="FF0000"/>
              </a:solidFill>
            </a:endParaRPr>
          </a:p>
          <a:p>
            <a:pPr>
              <a:buNone/>
            </a:pPr>
            <a:r>
              <a:rPr lang="en-US" altLang="zh-CN" sz="2400" dirty="0" smtClean="0">
                <a:solidFill>
                  <a:srgbClr val="FF0000"/>
                </a:solidFill>
              </a:rPr>
              <a:t>     =AG5/COS(AH5)</a:t>
            </a:r>
            <a:endParaRPr lang="zh-CN" altLang="en-US" sz="2400" dirty="0"/>
          </a:p>
        </p:txBody>
      </p:sp>
      <p:pic>
        <p:nvPicPr>
          <p:cNvPr id="3075" name="Picture 3"/>
          <p:cNvPicPr>
            <a:picLocks noGrp="1" noChangeAspect="1" noChangeArrowheads="1"/>
          </p:cNvPicPr>
          <p:nvPr>
            <p:ph sz="half" idx="2"/>
          </p:nvPr>
        </p:nvPicPr>
        <p:blipFill>
          <a:blip r:embed="rId2"/>
          <a:srcRect/>
          <a:stretch>
            <a:fillRect/>
          </a:stretch>
        </p:blipFill>
        <p:spPr bwMode="auto">
          <a:xfrm>
            <a:off x="2571736" y="1200685"/>
            <a:ext cx="6423155" cy="5657315"/>
          </a:xfrm>
          <a:prstGeom prst="rect">
            <a:avLst/>
          </a:prstGeom>
          <a:noFill/>
          <a:ln w="9525">
            <a:noFill/>
            <a:miter lim="800000"/>
            <a:headEnd/>
            <a:tailEnd/>
          </a:ln>
          <a:effectLst/>
        </p:spPr>
      </p:pic>
      <p:cxnSp>
        <p:nvCxnSpPr>
          <p:cNvPr id="9" name="直接箭头连接符 8"/>
          <p:cNvCxnSpPr/>
          <p:nvPr/>
        </p:nvCxnSpPr>
        <p:spPr>
          <a:xfrm rot="5400000" flipH="1" flipV="1">
            <a:off x="1107257" y="2393149"/>
            <a:ext cx="4143404" cy="2357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flipH="1" flipV="1">
            <a:off x="356906" y="2176636"/>
            <a:ext cx="3610072" cy="1752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000232" y="2857496"/>
            <a:ext cx="6643734" cy="2771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5400" b="1" dirty="0" smtClean="0">
                <a:solidFill>
                  <a:srgbClr val="FF0000"/>
                </a:solidFill>
                <a:latin typeface="楷体" panose="02010609060101010101" pitchFamily="49" charset="-122"/>
                <a:ea typeface="楷体" panose="02010609060101010101" pitchFamily="49" charset="-122"/>
              </a:rPr>
              <a:t>步骤5： </a:t>
            </a:r>
            <a:r>
              <a:rPr lang="en-US" altLang="en-US" sz="5400" b="1" dirty="0" err="1">
                <a:solidFill>
                  <a:srgbClr val="FF0000"/>
                </a:solidFill>
                <a:latin typeface="楷体" panose="02010609060101010101" pitchFamily="49" charset="-122"/>
                <a:ea typeface="楷体" panose="02010609060101010101" pitchFamily="49" charset="-122"/>
              </a:rPr>
              <a:t>画直方图</a:t>
            </a:r>
            <a:endParaRPr lang="en-US" altLang="en-US" sz="5400" b="1" dirty="0">
              <a:solidFill>
                <a:srgbClr val="FF0000"/>
              </a:solidFill>
              <a:latin typeface="楷体" panose="02010609060101010101" pitchFamily="49" charset="-122"/>
              <a:ea typeface="楷体" panose="02010609060101010101" pitchFamily="49" charset="-122"/>
            </a:endParaRPr>
          </a:p>
        </p:txBody>
      </p:sp>
      <p:pic>
        <p:nvPicPr>
          <p:cNvPr id="6146" name="Picture 2"/>
          <p:cNvPicPr>
            <a:picLocks noGrp="1" noChangeAspect="1" noChangeArrowheads="1"/>
          </p:cNvPicPr>
          <p:nvPr>
            <p:ph idx="1"/>
          </p:nvPr>
        </p:nvPicPr>
        <p:blipFill>
          <a:blip r:embed="rId2"/>
          <a:srcRect/>
          <a:stretch>
            <a:fillRect/>
          </a:stretch>
        </p:blipFill>
        <p:spPr bwMode="auto">
          <a:xfrm>
            <a:off x="384561" y="1448326"/>
            <a:ext cx="8652616" cy="4705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643998" cy="1357322"/>
          </a:xfrm>
        </p:spPr>
        <p:txBody>
          <a:bodyPr/>
          <a:lstStyle/>
          <a:p>
            <a:r>
              <a:rPr lang="zh-CN" altLang="en-US" dirty="0" smtClean="0">
                <a:solidFill>
                  <a:srgbClr val="FF0000"/>
                </a:solidFill>
                <a:latin typeface="隶书" pitchFamily="49" charset="-122"/>
                <a:ea typeface="隶书" pitchFamily="49" charset="-122"/>
              </a:rPr>
              <a:t>宇宙线强度随天顶角增大而减小的物理原理</a:t>
            </a:r>
            <a:endParaRPr lang="zh-CN" altLang="en-US" dirty="0">
              <a:solidFill>
                <a:srgbClr val="FF0000"/>
              </a:solidFill>
              <a:latin typeface="隶书" pitchFamily="49" charset="-122"/>
              <a:ea typeface="隶书" pitchFamily="49" charset="-122"/>
            </a:endParaRPr>
          </a:p>
        </p:txBody>
      </p:sp>
      <p:sp>
        <p:nvSpPr>
          <p:cNvPr id="3" name="内容占位符 2"/>
          <p:cNvSpPr>
            <a:spLocks noGrp="1"/>
          </p:cNvSpPr>
          <p:nvPr>
            <p:ph idx="1"/>
          </p:nvPr>
        </p:nvSpPr>
        <p:spPr>
          <a:xfrm>
            <a:off x="179512" y="1700808"/>
            <a:ext cx="8750206" cy="5040560"/>
          </a:xfrm>
        </p:spPr>
        <p:txBody>
          <a:bodyPr/>
          <a:lstStyle/>
          <a:p>
            <a:r>
              <a:rPr lang="zh-CN" altLang="en-US" sz="3600" dirty="0" smtClean="0">
                <a:latin typeface="楷体" pitchFamily="49" charset="-122"/>
                <a:ea typeface="楷体" pitchFamily="49" charset="-122"/>
              </a:rPr>
              <a:t>这种现象的物理原理是：天顶角越大，宇宙射线到达地面需要穿过的大气厚度越大，与大气原子作用几率越大，损失能量越多，次级粒子存活几率越小，必须更高能量的原初宇宙线才能被地面探测器阵列探测到。能量越高的宇宙线，强度越小</a:t>
            </a:r>
            <a:r>
              <a:rPr lang="zh-CN" altLang="en-US" sz="3600" dirty="0">
                <a:latin typeface="楷体" pitchFamily="49" charset="-122"/>
                <a:ea typeface="楷体" pitchFamily="49" charset="-122"/>
              </a:rPr>
              <a:t>。所以，天顶角越</a:t>
            </a:r>
            <a:r>
              <a:rPr lang="zh-CN" altLang="en-US" sz="3600" dirty="0" smtClean="0">
                <a:latin typeface="楷体" pitchFamily="49" charset="-122"/>
                <a:ea typeface="楷体" pitchFamily="49" charset="-122"/>
              </a:rPr>
              <a:t>大，</a:t>
            </a:r>
            <a:r>
              <a:rPr lang="zh-CN" altLang="en-US" sz="3600" dirty="0">
                <a:latin typeface="楷体" pitchFamily="49" charset="-122"/>
                <a:ea typeface="楷体" pitchFamily="49" charset="-122"/>
              </a:rPr>
              <a:t>地面探测器阵列探测</a:t>
            </a:r>
            <a:r>
              <a:rPr lang="zh-CN" altLang="en-US" sz="3600" dirty="0" smtClean="0">
                <a:latin typeface="楷体" pitchFamily="49" charset="-122"/>
                <a:ea typeface="楷体" pitchFamily="49" charset="-122"/>
              </a:rPr>
              <a:t>到的计数率越小。</a:t>
            </a:r>
            <a:endParaRPr lang="en-US" altLang="zh-CN" sz="3600" dirty="0" smtClean="0">
              <a:latin typeface="楷体" pitchFamily="49" charset="-122"/>
              <a:ea typeface="楷体" pitchFamily="49" charset="-122"/>
            </a:endParaRPr>
          </a:p>
          <a:p>
            <a:pPr>
              <a:buNone/>
            </a:pP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65A21EC-5849-4A18-8D9F-D70B98B1FACD}"/>
              </a:ext>
            </a:extLst>
          </p:cNvPr>
          <p:cNvSpPr>
            <a:spLocks noGrp="1"/>
          </p:cNvSpPr>
          <p:nvPr>
            <p:ph/>
          </p:nvPr>
        </p:nvSpPr>
        <p:spPr>
          <a:xfrm>
            <a:off x="197070" y="214290"/>
            <a:ext cx="8568557" cy="6357981"/>
          </a:xfrm>
        </p:spPr>
        <p:txBody>
          <a:bodyPr>
            <a:noAutofit/>
          </a:bodyPr>
          <a:lstStyle/>
          <a:p>
            <a:pPr marL="0" indent="0">
              <a:buNone/>
            </a:pPr>
            <a:r>
              <a:rPr lang="zh-CN" altLang="en-US" sz="8000" dirty="0">
                <a:solidFill>
                  <a:srgbClr val="FF0000"/>
                </a:solidFill>
                <a:latin typeface="隶书" panose="02010509060101010101" pitchFamily="49" charset="-122"/>
                <a:ea typeface="隶书" panose="02010509060101010101" pitchFamily="49" charset="-122"/>
              </a:rPr>
              <a:t>还可以把几天的数据叠加后制数据表，画直方图。数据多，统计涨落小，统计误差小。</a:t>
            </a:r>
          </a:p>
        </p:txBody>
      </p:sp>
    </p:spTree>
    <p:extLst>
      <p:ext uri="{BB962C8B-B14F-4D97-AF65-F5344CB8AC3E}">
        <p14:creationId xmlns:p14="http://schemas.microsoft.com/office/powerpoint/2010/main" val="257314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450"/>
            <a:ext cx="8229600" cy="947738"/>
          </a:xfrm>
        </p:spPr>
        <p:txBody>
          <a:bodyPr/>
          <a:lstStyle/>
          <a:p>
            <a:pPr eaLnBrk="1" hangingPunct="1"/>
            <a:r>
              <a:rPr lang="zh-CN" sz="6600" b="1" dirty="0" smtClean="0">
                <a:solidFill>
                  <a:srgbClr val="FF0000"/>
                </a:solidFill>
                <a:latin typeface="隶书" pitchFamily="49" charset="-122"/>
                <a:ea typeface="隶书" pitchFamily="49" charset="-122"/>
              </a:rPr>
              <a:t>宇宙线的</a:t>
            </a:r>
            <a:r>
              <a:rPr lang="zh-CN" altLang="en-US" sz="6600" b="1" dirty="0" smtClean="0">
                <a:solidFill>
                  <a:srgbClr val="FF0000"/>
                </a:solidFill>
                <a:latin typeface="隶书" pitchFamily="49" charset="-122"/>
                <a:ea typeface="隶书" pitchFamily="49" charset="-122"/>
              </a:rPr>
              <a:t>魅力</a:t>
            </a:r>
            <a:endParaRPr lang="zh-CN" sz="6600" b="1" dirty="0" smtClean="0">
              <a:solidFill>
                <a:srgbClr val="FF0000"/>
              </a:solidFill>
              <a:latin typeface="隶书" pitchFamily="49" charset="-122"/>
              <a:ea typeface="隶书" pitchFamily="49" charset="-122"/>
            </a:endParaRPr>
          </a:p>
        </p:txBody>
      </p:sp>
      <p:sp>
        <p:nvSpPr>
          <p:cNvPr id="15363" name="Rectangle 3"/>
          <p:cNvSpPr>
            <a:spLocks noGrp="1" noChangeArrowheads="1"/>
          </p:cNvSpPr>
          <p:nvPr>
            <p:ph type="body" sz="half" idx="1"/>
          </p:nvPr>
        </p:nvSpPr>
        <p:spPr>
          <a:xfrm>
            <a:off x="214282" y="1142984"/>
            <a:ext cx="8715436" cy="5715016"/>
          </a:xfrm>
        </p:spPr>
        <p:txBody>
          <a:bodyPr/>
          <a:lstStyle/>
          <a:p>
            <a:pPr eaLnBrk="1" hangingPunct="1"/>
            <a:r>
              <a:rPr lang="zh-CN" altLang="en-US" sz="2500" b="1" dirty="0" smtClean="0">
                <a:latin typeface="+mn-ea"/>
              </a:rPr>
              <a:t>宇宙线主要由原子核构成；</a:t>
            </a:r>
          </a:p>
          <a:p>
            <a:pPr eaLnBrk="1" hangingPunct="1"/>
            <a:r>
              <a:rPr lang="zh-CN" altLang="en-US" sz="2500" b="1" dirty="0" smtClean="0">
                <a:solidFill>
                  <a:srgbClr val="FF00FF"/>
                </a:solidFill>
                <a:latin typeface="+mn-ea"/>
              </a:rPr>
              <a:t>宇宙线粒子的最高能量达到</a:t>
            </a:r>
            <a:r>
              <a:rPr lang="en-US" altLang="zh-CN" sz="2500" b="1" dirty="0" smtClean="0">
                <a:solidFill>
                  <a:srgbClr val="FF00FF"/>
                </a:solidFill>
                <a:latin typeface="+mn-ea"/>
              </a:rPr>
              <a:t>3</a:t>
            </a:r>
            <a:r>
              <a:rPr lang="en-US" altLang="zh-CN" sz="2500" b="1" dirty="0" smtClean="0">
                <a:solidFill>
                  <a:srgbClr val="FF00FF"/>
                </a:solidFill>
                <a:latin typeface="+mn-ea"/>
                <a:sym typeface="Arial" charset="0"/>
              </a:rPr>
              <a:t>×10</a:t>
            </a:r>
            <a:r>
              <a:rPr lang="en-US" altLang="zh-CN" sz="2500" b="1" baseline="30000" dirty="0" smtClean="0">
                <a:solidFill>
                  <a:srgbClr val="FF00FF"/>
                </a:solidFill>
                <a:latin typeface="+mn-ea"/>
                <a:sym typeface="Arial" charset="0"/>
              </a:rPr>
              <a:t>20</a:t>
            </a:r>
            <a:r>
              <a:rPr lang="en-US" altLang="zh-CN" sz="2500" b="1" dirty="0" smtClean="0">
                <a:solidFill>
                  <a:srgbClr val="FF00FF"/>
                </a:solidFill>
                <a:latin typeface="+mn-ea"/>
                <a:sym typeface="Arial" charset="0"/>
              </a:rPr>
              <a:t>eV</a:t>
            </a:r>
            <a:r>
              <a:rPr lang="zh-CN" altLang="en-US" sz="2500" b="1" dirty="0" smtClean="0">
                <a:solidFill>
                  <a:srgbClr val="FF00FF"/>
                </a:solidFill>
                <a:latin typeface="+mn-ea"/>
                <a:sym typeface="Arial" charset="0"/>
              </a:rPr>
              <a:t>，约</a:t>
            </a:r>
            <a:r>
              <a:rPr lang="en-US" altLang="zh-CN" sz="2500" b="1" dirty="0" smtClean="0">
                <a:solidFill>
                  <a:srgbClr val="FF00FF"/>
                </a:solidFill>
                <a:latin typeface="+mn-ea"/>
                <a:sym typeface="Arial" charset="0"/>
              </a:rPr>
              <a:t>50</a:t>
            </a:r>
            <a:r>
              <a:rPr lang="zh-CN" altLang="en-US" sz="2500" b="1" dirty="0" smtClean="0">
                <a:solidFill>
                  <a:srgbClr val="FF00FF"/>
                </a:solidFill>
                <a:latin typeface="+mn-ea"/>
                <a:sym typeface="Arial" charset="0"/>
              </a:rPr>
              <a:t>焦耳。比人类能造出的最高能量加速器的能量高几千万倍。相当于从</a:t>
            </a:r>
            <a:r>
              <a:rPr lang="en-US" altLang="zh-CN" sz="2500" b="1" dirty="0" smtClean="0">
                <a:solidFill>
                  <a:srgbClr val="FF00FF"/>
                </a:solidFill>
                <a:latin typeface="+mn-ea"/>
                <a:sym typeface="Arial" charset="0"/>
              </a:rPr>
              <a:t>2</a:t>
            </a:r>
            <a:r>
              <a:rPr lang="zh-CN" altLang="en-US" sz="2500" b="1" dirty="0" smtClean="0">
                <a:solidFill>
                  <a:srgbClr val="FF00FF"/>
                </a:solidFill>
                <a:latin typeface="+mn-ea"/>
                <a:sym typeface="Arial" charset="0"/>
              </a:rPr>
              <a:t>楼扔下一块砖到达地面时的动能。这样小的微观粒子从哪里，又是如何被“宇宙加速器”加速到这样高能量的？还是一个未解的迷；</a:t>
            </a:r>
          </a:p>
          <a:p>
            <a:pPr eaLnBrk="1" hangingPunct="1"/>
            <a:r>
              <a:rPr lang="zh-CN" altLang="en-US" sz="2500" b="1" dirty="0" smtClean="0">
                <a:latin typeface="+mn-ea"/>
              </a:rPr>
              <a:t>宇宙线强度（能谱）在跨</a:t>
            </a:r>
            <a:r>
              <a:rPr lang="en-US" altLang="zh-CN" sz="2500" b="1" dirty="0" smtClean="0">
                <a:latin typeface="+mn-ea"/>
              </a:rPr>
              <a:t>10</a:t>
            </a:r>
            <a:r>
              <a:rPr lang="en-US" altLang="zh-CN" sz="2500" b="1" baseline="30000" dirty="0" smtClean="0">
                <a:latin typeface="+mn-ea"/>
              </a:rPr>
              <a:t>11</a:t>
            </a:r>
            <a:r>
              <a:rPr lang="zh-CN" altLang="en-US" sz="2500" b="1" dirty="0" smtClean="0">
                <a:latin typeface="+mn-ea"/>
              </a:rPr>
              <a:t> （</a:t>
            </a:r>
            <a:r>
              <a:rPr lang="en-US" altLang="zh-CN" sz="2500" b="1" dirty="0" smtClean="0">
                <a:latin typeface="+mn-ea"/>
              </a:rPr>
              <a:t>10</a:t>
            </a:r>
            <a:r>
              <a:rPr lang="zh-CN" altLang="en-US" sz="2500" b="1" dirty="0" smtClean="0">
                <a:latin typeface="+mn-ea"/>
              </a:rPr>
              <a:t>的千亿倍）能量范围内大约反比于其能量的平方（呈幂率谱行为），也就是说能量高十倍的宇宙线数量要减少大约百倍；</a:t>
            </a:r>
            <a:endParaRPr lang="en-US" altLang="zh-CN" sz="2500" b="1" dirty="0" smtClean="0">
              <a:latin typeface="+mn-ea"/>
            </a:endParaRPr>
          </a:p>
          <a:p>
            <a:pPr eaLnBrk="1" hangingPunct="1"/>
            <a:r>
              <a:rPr lang="zh-CN" altLang="en-US" sz="2500" b="1" dirty="0" smtClean="0">
                <a:latin typeface="+mn-ea"/>
              </a:rPr>
              <a:t>研究宇宙线起源，加速和传播，是当前物理学前沿的一个重大科学问题。对暗物质和暗能量寻找也有重要意义。</a:t>
            </a:r>
            <a:endParaRPr lang="en-US" altLang="zh-CN" sz="2500" b="1" dirty="0" smtClean="0">
              <a:latin typeface="+mn-ea"/>
            </a:endParaRPr>
          </a:p>
          <a:p>
            <a:pPr eaLnBrk="1" hangingPunct="1"/>
            <a:r>
              <a:rPr lang="zh-CN" altLang="en-US" sz="2500" b="1" dirty="0" smtClean="0">
                <a:latin typeface="+mn-ea"/>
                <a:sym typeface="Times New Roman" pitchFamily="18" charset="0"/>
              </a:rPr>
              <a:t>无穷大宇宙和无穷小的基本粒子世界都属于人类需要了解的最大奥秘，它们都与宇宙线物理研究密不可分；</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59F0873-9BC9-4BB8-A20F-7DC4A9DFCE1C}"/>
              </a:ext>
            </a:extLst>
          </p:cNvPr>
          <p:cNvSpPr>
            <a:spLocks noGrp="1"/>
          </p:cNvSpPr>
          <p:nvPr>
            <p:ph/>
          </p:nvPr>
        </p:nvSpPr>
        <p:spPr>
          <a:xfrm>
            <a:off x="433552" y="1944415"/>
            <a:ext cx="8339959" cy="2364827"/>
          </a:xfrm>
        </p:spPr>
        <p:txBody>
          <a:bodyPr>
            <a:noAutofit/>
          </a:bodyPr>
          <a:lstStyle/>
          <a:p>
            <a:pPr marL="0" indent="0" algn="ctr">
              <a:buNone/>
            </a:pPr>
            <a:r>
              <a:rPr lang="zh-CN" altLang="en-US" sz="8000" b="1" dirty="0">
                <a:solidFill>
                  <a:srgbClr val="FF0000"/>
                </a:solidFill>
                <a:latin typeface="楷体" panose="02010609060101010101" pitchFamily="49" charset="-122"/>
                <a:ea typeface="楷体" panose="02010609060101010101" pitchFamily="49" charset="-122"/>
              </a:rPr>
              <a:t>下面举例介绍如何使用下载得到的</a:t>
            </a:r>
            <a:r>
              <a:rPr lang="en-US" altLang="zh-CN" sz="8000" b="1" dirty="0">
                <a:solidFill>
                  <a:srgbClr val="FF0000"/>
                </a:solidFill>
                <a:latin typeface="楷体" panose="02010609060101010101" pitchFamily="49" charset="-122"/>
                <a:ea typeface="楷体" panose="02010609060101010101" pitchFamily="49" charset="-122"/>
                <a:sym typeface="+mn-ea"/>
              </a:rPr>
              <a:t>Stat</a:t>
            </a:r>
            <a:r>
              <a:rPr lang="zh-CN" altLang="en-US" sz="8000" b="1" dirty="0">
                <a:solidFill>
                  <a:srgbClr val="FF0000"/>
                </a:solidFill>
                <a:latin typeface="楷体" panose="02010609060101010101" pitchFamily="49" charset="-122"/>
                <a:ea typeface="楷体" panose="02010609060101010101" pitchFamily="49" charset="-122"/>
                <a:sym typeface="+mn-ea"/>
              </a:rPr>
              <a:t>文件</a:t>
            </a:r>
            <a:endParaRPr lang="zh-CN" altLang="en-US" sz="8000" b="1"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416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0"/>
            <a:ext cx="8922544" cy="2000216"/>
          </a:xfrm>
        </p:spPr>
        <p:txBody>
          <a:bodyPr>
            <a:normAutofit fontScale="90000"/>
          </a:bodyPr>
          <a:lstStyle/>
          <a:p>
            <a:r>
              <a:rPr lang="en-US" altLang="zh-CN" sz="2000" b="1" dirty="0">
                <a:solidFill>
                  <a:srgbClr val="FF0000"/>
                </a:solidFill>
                <a:sym typeface="+mn-ea"/>
              </a:rPr>
              <a:t>Stat</a:t>
            </a:r>
            <a:r>
              <a:rPr lang="zh-CN" altLang="en-US" sz="2000" b="1" dirty="0">
                <a:solidFill>
                  <a:srgbClr val="FF0000"/>
                </a:solidFill>
                <a:sym typeface="+mn-ea"/>
              </a:rPr>
              <a:t>文件示例</a:t>
            </a:r>
            <a:r>
              <a:rPr lang="en-US" altLang="en-US" sz="2000" b="1" dirty="0">
                <a:solidFill>
                  <a:srgbClr val="FF0000"/>
                </a:solidFill>
              </a:rPr>
              <a:t>：</a:t>
            </a:r>
            <a:r>
              <a:rPr lang="zh-CN" altLang="en-US" sz="2000" b="1" dirty="0">
                <a:solidFill>
                  <a:srgbClr val="FF0000"/>
                </a:solidFill>
              </a:rPr>
              <a:t>用</a:t>
            </a:r>
            <a:r>
              <a:rPr lang="en-US" altLang="en-US" sz="2000" b="1" dirty="0">
                <a:solidFill>
                  <a:srgbClr val="FF0000"/>
                </a:solidFill>
                <a:sym typeface="+mn-ea"/>
              </a:rPr>
              <a:t>excel打开文件2021</a:t>
            </a:r>
            <a:r>
              <a:rPr lang="en-US" altLang="zh-CN" sz="2000" b="1" dirty="0">
                <a:solidFill>
                  <a:srgbClr val="FF0000"/>
                </a:solidFill>
                <a:sym typeface="+mn-ea"/>
              </a:rPr>
              <a:t>-001-stat.</a:t>
            </a:r>
            <a:r>
              <a:rPr lang="en-US" altLang="en-US" sz="2000" b="1" dirty="0">
                <a:solidFill>
                  <a:srgbClr val="FF0000"/>
                </a:solidFill>
                <a:sym typeface="+mn-ea"/>
              </a:rPr>
              <a:t> csv	 </a:t>
            </a:r>
            <a:r>
              <a:rPr lang="zh-CN" altLang="en-US" sz="1600" dirty="0"/>
              <a:t>第</a:t>
            </a:r>
            <a:r>
              <a:rPr lang="en-US" altLang="zh-CN" sz="1600" dirty="0"/>
              <a:t>1</a:t>
            </a:r>
            <a:r>
              <a:rPr lang="zh-CN" altLang="en-US" sz="1600" dirty="0"/>
              <a:t>行是日期；第</a:t>
            </a:r>
            <a:r>
              <a:rPr lang="en-US" altLang="zh-CN" sz="1600" dirty="0"/>
              <a:t>2</a:t>
            </a:r>
            <a:r>
              <a:rPr lang="zh-CN" altLang="en-US" sz="1600" dirty="0"/>
              <a:t>行是内容表示；从第</a:t>
            </a:r>
            <a:r>
              <a:rPr lang="en-US" altLang="zh-CN" sz="1600" dirty="0"/>
              <a:t>3</a:t>
            </a:r>
            <a:r>
              <a:rPr lang="zh-CN" altLang="en-US" sz="1600" dirty="0"/>
              <a:t>行往下各行是每分钟数据</a:t>
            </a:r>
            <a:r>
              <a:rPr lang="zh-CN" altLang="en-US" sz="1600" dirty="0" smtClean="0"/>
              <a:t>：第</a:t>
            </a:r>
            <a:r>
              <a:rPr lang="en-US" altLang="zh-CN" sz="1600" dirty="0" smtClean="0"/>
              <a:t>1</a:t>
            </a:r>
            <a:r>
              <a:rPr lang="zh-CN" altLang="en-US" sz="1600" dirty="0" smtClean="0"/>
              <a:t>（</a:t>
            </a:r>
            <a:r>
              <a:rPr lang="en-US" altLang="zh-CN" sz="1600" dirty="0" smtClean="0"/>
              <a:t>A</a:t>
            </a:r>
            <a:r>
              <a:rPr lang="zh-CN" altLang="en-US" sz="1600" dirty="0" smtClean="0"/>
              <a:t>）列是从</a:t>
            </a:r>
            <a:r>
              <a:rPr lang="en-US" altLang="zh-CN" sz="1600" dirty="0" smtClean="0"/>
              <a:t>2018</a:t>
            </a:r>
            <a:r>
              <a:rPr lang="zh-CN" altLang="en-US" sz="1600" dirty="0" smtClean="0"/>
              <a:t>年</a:t>
            </a:r>
            <a:r>
              <a:rPr lang="en-US" altLang="zh-CN" sz="1600" dirty="0" smtClean="0"/>
              <a:t>1</a:t>
            </a:r>
            <a:r>
              <a:rPr lang="zh-CN" altLang="en-US" sz="1600" dirty="0" smtClean="0"/>
              <a:t>月</a:t>
            </a:r>
            <a:r>
              <a:rPr lang="en-US" altLang="zh-CN" sz="1600" dirty="0" smtClean="0"/>
              <a:t>1</a:t>
            </a:r>
            <a:r>
              <a:rPr lang="zh-CN" altLang="en-US" sz="1600" dirty="0" smtClean="0"/>
              <a:t>日起计算的日子；第</a:t>
            </a:r>
            <a:r>
              <a:rPr lang="en-US" altLang="zh-CN" sz="1600" dirty="0"/>
              <a:t>2</a:t>
            </a:r>
            <a:r>
              <a:rPr lang="zh-CN" altLang="en-US" sz="1600" dirty="0"/>
              <a:t>（</a:t>
            </a:r>
            <a:r>
              <a:rPr lang="en-US" altLang="zh-CN" sz="1600" dirty="0"/>
              <a:t>B</a:t>
            </a:r>
            <a:r>
              <a:rPr lang="zh-CN" altLang="en-US" sz="1600" dirty="0"/>
              <a:t>）列是当天时间，从</a:t>
            </a:r>
            <a:r>
              <a:rPr lang="en-US" altLang="zh-CN" sz="1600" dirty="0"/>
              <a:t>0</a:t>
            </a:r>
            <a:r>
              <a:rPr lang="zh-CN" altLang="en-US" sz="1600" dirty="0"/>
              <a:t>点钟开始每分钟序号；第</a:t>
            </a:r>
            <a:r>
              <a:rPr lang="en-US" altLang="zh-CN" sz="1600" dirty="0"/>
              <a:t>3</a:t>
            </a:r>
            <a:r>
              <a:rPr lang="zh-CN" altLang="en-US" sz="1600" dirty="0"/>
              <a:t>（</a:t>
            </a:r>
            <a:r>
              <a:rPr lang="en-US" altLang="zh-CN" sz="1600" dirty="0"/>
              <a:t>C</a:t>
            </a:r>
            <a:r>
              <a:rPr lang="zh-CN" altLang="en-US" sz="1600" dirty="0"/>
              <a:t>）列到第</a:t>
            </a:r>
            <a:r>
              <a:rPr lang="en-US" altLang="zh-CN" sz="1600" dirty="0"/>
              <a:t>11</a:t>
            </a:r>
            <a:r>
              <a:rPr lang="zh-CN" altLang="en-US" sz="1600" dirty="0"/>
              <a:t>（</a:t>
            </a:r>
            <a:r>
              <a:rPr lang="en-US" altLang="zh-CN" sz="1600" dirty="0"/>
              <a:t>K</a:t>
            </a:r>
            <a:r>
              <a:rPr lang="zh-CN" altLang="en-US" sz="1600" dirty="0"/>
              <a:t>）列分别是从</a:t>
            </a:r>
            <a:r>
              <a:rPr lang="en-US" altLang="zh-CN" sz="1600" dirty="0"/>
              <a:t>1</a:t>
            </a:r>
            <a:r>
              <a:rPr lang="zh-CN" altLang="en-US" sz="1600" dirty="0"/>
              <a:t>至</a:t>
            </a:r>
            <a:r>
              <a:rPr lang="en-US" altLang="zh-CN" sz="1600" dirty="0"/>
              <a:t>9</a:t>
            </a:r>
            <a:r>
              <a:rPr lang="zh-CN" altLang="en-US" sz="1600" dirty="0"/>
              <a:t>个探测器测量单粒子的输出信号最可机幅度（单粒子幅度谱的峰值，见下页图示），用于判断一个探测器每次触发测量到的粒子数量；</a:t>
            </a:r>
            <a:r>
              <a:rPr lang="zh-CN" altLang="en-US" sz="1600" dirty="0">
                <a:solidFill>
                  <a:srgbClr val="FF0000"/>
                </a:solidFill>
              </a:rPr>
              <a:t>第</a:t>
            </a:r>
            <a:r>
              <a:rPr lang="en-US" altLang="zh-CN" sz="1600" dirty="0">
                <a:solidFill>
                  <a:srgbClr val="FF0000"/>
                </a:solidFill>
              </a:rPr>
              <a:t>12</a:t>
            </a:r>
            <a:r>
              <a:rPr lang="zh-CN" altLang="en-US" sz="1600" dirty="0">
                <a:solidFill>
                  <a:srgbClr val="FF0000"/>
                </a:solidFill>
              </a:rPr>
              <a:t>（</a:t>
            </a:r>
            <a:r>
              <a:rPr lang="en-US" altLang="zh-CN" sz="1600" dirty="0">
                <a:solidFill>
                  <a:srgbClr val="FF0000"/>
                </a:solidFill>
              </a:rPr>
              <a:t>L</a:t>
            </a:r>
            <a:r>
              <a:rPr lang="zh-CN" altLang="en-US" sz="1600" dirty="0">
                <a:solidFill>
                  <a:srgbClr val="FF0000"/>
                </a:solidFill>
              </a:rPr>
              <a:t>）列到第</a:t>
            </a:r>
            <a:r>
              <a:rPr lang="en-US" altLang="zh-CN" sz="1600" dirty="0">
                <a:solidFill>
                  <a:srgbClr val="FF0000"/>
                </a:solidFill>
              </a:rPr>
              <a:t>20</a:t>
            </a:r>
            <a:r>
              <a:rPr lang="zh-CN" altLang="en-US" sz="1600" dirty="0">
                <a:solidFill>
                  <a:srgbClr val="FF0000"/>
                </a:solidFill>
              </a:rPr>
              <a:t>（</a:t>
            </a:r>
            <a:r>
              <a:rPr lang="en-US" altLang="zh-CN" sz="1600" dirty="0">
                <a:solidFill>
                  <a:srgbClr val="FF0000"/>
                </a:solidFill>
              </a:rPr>
              <a:t>T</a:t>
            </a:r>
            <a:r>
              <a:rPr lang="zh-CN" altLang="en-US" sz="1600" dirty="0">
                <a:solidFill>
                  <a:srgbClr val="FF0000"/>
                </a:solidFill>
              </a:rPr>
              <a:t>）列分别是</a:t>
            </a:r>
            <a:r>
              <a:rPr lang="en-US" altLang="zh-CN" sz="1600" dirty="0">
                <a:solidFill>
                  <a:srgbClr val="FF0000"/>
                </a:solidFill>
              </a:rPr>
              <a:t>1</a:t>
            </a:r>
            <a:r>
              <a:rPr lang="zh-CN" altLang="en-US" sz="1600" dirty="0">
                <a:solidFill>
                  <a:srgbClr val="FF0000"/>
                </a:solidFill>
              </a:rPr>
              <a:t>至</a:t>
            </a:r>
            <a:r>
              <a:rPr lang="en-US" altLang="zh-CN" sz="1600" dirty="0">
                <a:solidFill>
                  <a:srgbClr val="FF0000"/>
                </a:solidFill>
              </a:rPr>
              <a:t>9</a:t>
            </a:r>
            <a:r>
              <a:rPr lang="zh-CN" altLang="en-US" sz="1600" dirty="0">
                <a:solidFill>
                  <a:srgbClr val="FF0000"/>
                </a:solidFill>
              </a:rPr>
              <a:t>号探测器在这</a:t>
            </a:r>
            <a:r>
              <a:rPr lang="en-US" altLang="zh-CN" sz="1600" dirty="0">
                <a:solidFill>
                  <a:srgbClr val="FF0000"/>
                </a:solidFill>
              </a:rPr>
              <a:t>1</a:t>
            </a:r>
            <a:r>
              <a:rPr lang="zh-CN" altLang="en-US" sz="1600" dirty="0">
                <a:solidFill>
                  <a:srgbClr val="FF0000"/>
                </a:solidFill>
              </a:rPr>
              <a:t>分钟内探测到的粒子数量，用它们可以知道宇宙线</a:t>
            </a:r>
            <a:r>
              <a:rPr lang="en-US" altLang="zh-CN" sz="1600" dirty="0">
                <a:solidFill>
                  <a:srgbClr val="FF0000"/>
                </a:solidFill>
              </a:rPr>
              <a:t>μ</a:t>
            </a:r>
            <a:r>
              <a:rPr lang="zh-CN" altLang="en-US" sz="1600" dirty="0">
                <a:solidFill>
                  <a:srgbClr val="FF0000"/>
                </a:solidFill>
              </a:rPr>
              <a:t>子在这一分钟内每一个探测器的计数（计数率），可以研究宇宙线强度随大气压变化，随时间变化。例如：</a:t>
            </a:r>
            <a:r>
              <a:rPr lang="en-US" altLang="zh-CN" sz="1600" dirty="0">
                <a:solidFill>
                  <a:srgbClr val="FF0000"/>
                </a:solidFill>
              </a:rPr>
              <a:t>【1】</a:t>
            </a:r>
            <a:r>
              <a:rPr lang="zh-CN" altLang="en-US" sz="1600" dirty="0">
                <a:solidFill>
                  <a:srgbClr val="FF0000"/>
                </a:solidFill>
              </a:rPr>
              <a:t>查询（或者自己用大气压探头测量）大气压值，研究宇宙线强度随气压的变化，解释其物理原因；</a:t>
            </a:r>
            <a:r>
              <a:rPr lang="en-US" altLang="zh-CN" sz="1600" dirty="0">
                <a:solidFill>
                  <a:srgbClr val="FF0000"/>
                </a:solidFill>
              </a:rPr>
              <a:t>【2】</a:t>
            </a:r>
            <a:r>
              <a:rPr lang="zh-CN" altLang="en-US" sz="1600" dirty="0">
                <a:solidFill>
                  <a:srgbClr val="FF0000"/>
                </a:solidFill>
              </a:rPr>
              <a:t>看看白天和晚上是否</a:t>
            </a:r>
            <a:r>
              <a:rPr lang="zh-CN" altLang="en-US" sz="1600" dirty="0" smtClean="0">
                <a:solidFill>
                  <a:srgbClr val="FF0000"/>
                </a:solidFill>
              </a:rPr>
              <a:t>不同，来</a:t>
            </a:r>
            <a:r>
              <a:rPr lang="zh-CN" altLang="en-US" sz="1600" dirty="0">
                <a:solidFill>
                  <a:srgbClr val="FF0000"/>
                </a:solidFill>
              </a:rPr>
              <a:t>判断太阳是否是宇宙线来源。</a:t>
            </a:r>
            <a:r>
              <a:rPr lang="en-US" altLang="zh-CN" sz="1600" dirty="0">
                <a:solidFill>
                  <a:srgbClr val="FF0000"/>
                </a:solidFill>
              </a:rPr>
              <a:t>【3】</a:t>
            </a:r>
            <a:r>
              <a:rPr lang="zh-CN" altLang="en-US" sz="1600" dirty="0">
                <a:solidFill>
                  <a:srgbClr val="FF0000"/>
                </a:solidFill>
              </a:rPr>
              <a:t>以后增加不同海拔高度站（</a:t>
            </a:r>
            <a:r>
              <a:rPr lang="zh-CN" altLang="en-US" sz="1600" dirty="0" smtClean="0">
                <a:solidFill>
                  <a:srgbClr val="FF0000"/>
                </a:solidFill>
              </a:rPr>
              <a:t>例如</a:t>
            </a:r>
            <a:r>
              <a:rPr lang="en-US" altLang="zh-CN" sz="1600" dirty="0" smtClean="0">
                <a:solidFill>
                  <a:srgbClr val="FF0000"/>
                </a:solidFill>
              </a:rPr>
              <a:t>LHAASO</a:t>
            </a:r>
            <a:r>
              <a:rPr lang="zh-CN" altLang="en-US" sz="1600" dirty="0" smtClean="0">
                <a:solidFill>
                  <a:srgbClr val="FF0000"/>
                </a:solidFill>
              </a:rPr>
              <a:t>阵列、西藏大学阵列、云南大学阵列）</a:t>
            </a:r>
            <a:r>
              <a:rPr lang="zh-CN" altLang="en-US" sz="1600" dirty="0">
                <a:solidFill>
                  <a:srgbClr val="FF0000"/>
                </a:solidFill>
              </a:rPr>
              <a:t>数据，可以研究不同高度宇宙线强度变化，得知宇宙线确实来自天外</a:t>
            </a:r>
            <a:r>
              <a:rPr lang="en-US" altLang="zh-CN" sz="1600" dirty="0">
                <a:solidFill>
                  <a:srgbClr val="FF0000"/>
                </a:solidFill>
              </a:rPr>
              <a:t>……</a:t>
            </a:r>
            <a:r>
              <a:rPr lang="zh-CN" altLang="en-US" sz="1600" dirty="0">
                <a:solidFill>
                  <a:srgbClr val="FF0000"/>
                </a:solidFill>
              </a:rPr>
              <a:t>等等。</a:t>
            </a:r>
          </a:p>
        </p:txBody>
      </p:sp>
      <p:sp>
        <p:nvSpPr>
          <p:cNvPr id="6" name="内容占位符 5"/>
          <p:cNvSpPr>
            <a:spLocks noGrp="1"/>
          </p:cNvSpPr>
          <p:nvPr>
            <p:ph idx="1"/>
          </p:nvPr>
        </p:nvSpPr>
        <p:spPr>
          <a:xfrm>
            <a:off x="457200" y="2071678"/>
            <a:ext cx="8229600" cy="4054485"/>
          </a:xfrm>
        </p:spPr>
        <p:txBody>
          <a:bodyPr/>
          <a:lstStyle/>
          <a:p>
            <a:pPr>
              <a:buNone/>
            </a:pPr>
            <a:endParaRPr lang="zh-CN" altLang="en-US" dirty="0"/>
          </a:p>
        </p:txBody>
      </p:sp>
      <p:pic>
        <p:nvPicPr>
          <p:cNvPr id="2" name="图片 1">
            <a:extLst>
              <a:ext uri="{FF2B5EF4-FFF2-40B4-BE49-F238E27FC236}">
                <a16:creationId xmlns:a16="http://schemas.microsoft.com/office/drawing/2014/main" id="{89144D82-9151-44B0-BB5E-46488D6AC861}"/>
              </a:ext>
            </a:extLst>
          </p:cNvPr>
          <p:cNvPicPr>
            <a:picLocks noChangeAspect="1"/>
          </p:cNvPicPr>
          <p:nvPr/>
        </p:nvPicPr>
        <p:blipFill>
          <a:blip r:embed="rId2"/>
          <a:stretch>
            <a:fillRect/>
          </a:stretch>
        </p:blipFill>
        <p:spPr>
          <a:xfrm>
            <a:off x="92869" y="2000240"/>
            <a:ext cx="9051131" cy="471490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214282" y="285728"/>
            <a:ext cx="8643998" cy="6357982"/>
          </a:xfrm>
        </p:spPr>
        <p:txBody>
          <a:bodyPr/>
          <a:lstStyle/>
          <a:p>
            <a:pPr>
              <a:buNone/>
            </a:pPr>
            <a:r>
              <a:rPr lang="zh-CN" altLang="en-US" sz="3300" dirty="0" smtClean="0">
                <a:latin typeface="楷体" pitchFamily="49" charset="-122"/>
                <a:ea typeface="楷体" pitchFamily="49" charset="-122"/>
              </a:rPr>
              <a:t>例如</a:t>
            </a:r>
            <a:endParaRPr lang="en-US" altLang="zh-CN" sz="3300" dirty="0" smtClean="0">
              <a:latin typeface="楷体" pitchFamily="49" charset="-122"/>
              <a:ea typeface="楷体" pitchFamily="49" charset="-122"/>
            </a:endParaRPr>
          </a:p>
          <a:p>
            <a:r>
              <a:rPr lang="en-US" altLang="zh-CN" sz="3300" dirty="0" smtClean="0">
                <a:latin typeface="楷体" pitchFamily="49" charset="-122"/>
                <a:ea typeface="楷体" pitchFamily="49" charset="-122"/>
              </a:rPr>
              <a:t>2021</a:t>
            </a:r>
            <a:r>
              <a:rPr lang="zh-CN" altLang="en-US" sz="3300" dirty="0" smtClean="0">
                <a:latin typeface="楷体" pitchFamily="49" charset="-122"/>
                <a:ea typeface="楷体" pitchFamily="49" charset="-122"/>
              </a:rPr>
              <a:t>年</a:t>
            </a:r>
            <a:r>
              <a:rPr lang="en-US" altLang="zh-CN" sz="3300" dirty="0" smtClean="0">
                <a:latin typeface="楷体" pitchFamily="49" charset="-122"/>
                <a:ea typeface="楷体" pitchFamily="49" charset="-122"/>
              </a:rPr>
              <a:t>12</a:t>
            </a:r>
            <a:r>
              <a:rPr lang="zh-CN" altLang="en-US" sz="3300" dirty="0" smtClean="0">
                <a:latin typeface="楷体" pitchFamily="49" charset="-122"/>
                <a:ea typeface="楷体" pitchFamily="49" charset="-122"/>
              </a:rPr>
              <a:t>月</a:t>
            </a:r>
            <a:r>
              <a:rPr lang="en-US" altLang="zh-CN" sz="3300" dirty="0" smtClean="0">
                <a:latin typeface="楷体" pitchFamily="49" charset="-122"/>
                <a:ea typeface="楷体" pitchFamily="49" charset="-122"/>
              </a:rPr>
              <a:t>20</a:t>
            </a:r>
            <a:r>
              <a:rPr lang="zh-CN" altLang="en-US" sz="3300" dirty="0" smtClean="0">
                <a:latin typeface="楷体" pitchFamily="49" charset="-122"/>
                <a:ea typeface="楷体" pitchFamily="49" charset="-122"/>
              </a:rPr>
              <a:t>日</a:t>
            </a:r>
            <a:r>
              <a:rPr lang="en-US" altLang="zh-CN" sz="3300" dirty="0" smtClean="0">
                <a:latin typeface="楷体" pitchFamily="49" charset="-122"/>
                <a:ea typeface="楷体" pitchFamily="49" charset="-122"/>
              </a:rPr>
              <a:t>0:00</a:t>
            </a:r>
            <a:r>
              <a:rPr lang="zh-CN" altLang="en-US" sz="3300" dirty="0" smtClean="0">
                <a:latin typeface="楷体" pitchFamily="49" charset="-122"/>
                <a:ea typeface="楷体" pitchFamily="49" charset="-122"/>
              </a:rPr>
              <a:t>至</a:t>
            </a:r>
            <a:r>
              <a:rPr lang="en-US" altLang="zh-CN" sz="3300" dirty="0" smtClean="0">
                <a:latin typeface="楷体" pitchFamily="49" charset="-122"/>
                <a:ea typeface="楷体" pitchFamily="49" charset="-122"/>
              </a:rPr>
              <a:t>8:00</a:t>
            </a:r>
            <a:r>
              <a:rPr lang="zh-CN" altLang="en-US" sz="3300" dirty="0" smtClean="0">
                <a:latin typeface="楷体" pitchFamily="49" charset="-122"/>
                <a:ea typeface="楷体" pitchFamily="49" charset="-122"/>
              </a:rPr>
              <a:t>，大气压是</a:t>
            </a:r>
            <a:r>
              <a:rPr lang="en-US" altLang="zh-CN" sz="3300" dirty="0" smtClean="0">
                <a:latin typeface="楷体" pitchFamily="49" charset="-122"/>
                <a:ea typeface="楷体" pitchFamily="49" charset="-122"/>
              </a:rPr>
              <a:t>1016</a:t>
            </a:r>
            <a:r>
              <a:rPr lang="zh-CN" altLang="en-US" sz="3300" dirty="0" smtClean="0">
                <a:latin typeface="楷体" pitchFamily="49" charset="-122"/>
                <a:ea typeface="楷体" pitchFamily="49" charset="-122"/>
              </a:rPr>
              <a:t>百帕，</a:t>
            </a:r>
            <a:r>
              <a:rPr lang="en-US" altLang="zh-CN" sz="3300" dirty="0" smtClean="0">
                <a:latin typeface="楷体" pitchFamily="49" charset="-122"/>
                <a:ea typeface="楷体" pitchFamily="49" charset="-122"/>
              </a:rPr>
              <a:t>8</a:t>
            </a:r>
            <a:r>
              <a:rPr lang="zh-CN" altLang="en-US" sz="3300" dirty="0" smtClean="0">
                <a:latin typeface="楷体" pitchFamily="49" charset="-122"/>
                <a:ea typeface="楷体" pitchFamily="49" charset="-122"/>
              </a:rPr>
              <a:t>小时内</a:t>
            </a:r>
            <a:r>
              <a:rPr lang="en-US" altLang="zh-CN" sz="3300" dirty="0" smtClean="0">
                <a:latin typeface="楷体" pitchFamily="49" charset="-122"/>
                <a:ea typeface="楷体" pitchFamily="49" charset="-122"/>
              </a:rPr>
              <a:t>9</a:t>
            </a:r>
            <a:r>
              <a:rPr lang="zh-CN" altLang="en-US" sz="3300" dirty="0" smtClean="0">
                <a:latin typeface="楷体" pitchFamily="49" charset="-122"/>
                <a:ea typeface="楷体" pitchFamily="49" charset="-122"/>
              </a:rPr>
              <a:t>探测器总计数是</a:t>
            </a:r>
            <a:r>
              <a:rPr lang="en-US" altLang="zh-CN" sz="3300" dirty="0" smtClean="0">
                <a:latin typeface="楷体" pitchFamily="49" charset="-122"/>
                <a:ea typeface="楷体" pitchFamily="49" charset="-122"/>
              </a:rPr>
              <a:t>24399965</a:t>
            </a:r>
          </a:p>
          <a:p>
            <a:r>
              <a:rPr lang="en-US" altLang="zh-CN" sz="3300" dirty="0" smtClean="0">
                <a:latin typeface="楷体" pitchFamily="49" charset="-122"/>
                <a:ea typeface="楷体" pitchFamily="49" charset="-122"/>
              </a:rPr>
              <a:t>2021</a:t>
            </a:r>
            <a:r>
              <a:rPr lang="zh-CN" altLang="en-US" sz="3300" dirty="0" smtClean="0">
                <a:latin typeface="楷体" pitchFamily="49" charset="-122"/>
                <a:ea typeface="楷体" pitchFamily="49" charset="-122"/>
              </a:rPr>
              <a:t>年</a:t>
            </a:r>
            <a:r>
              <a:rPr lang="en-US" altLang="zh-CN" sz="3300" dirty="0" smtClean="0">
                <a:latin typeface="楷体" pitchFamily="49" charset="-122"/>
                <a:ea typeface="楷体" pitchFamily="49" charset="-122"/>
              </a:rPr>
              <a:t>12</a:t>
            </a:r>
            <a:r>
              <a:rPr lang="zh-CN" altLang="en-US" sz="3300" dirty="0" smtClean="0">
                <a:latin typeface="楷体" pitchFamily="49" charset="-122"/>
                <a:ea typeface="楷体" pitchFamily="49" charset="-122"/>
              </a:rPr>
              <a:t>月</a:t>
            </a:r>
            <a:r>
              <a:rPr lang="en-US" altLang="zh-CN" sz="3300" dirty="0" smtClean="0">
                <a:latin typeface="楷体" pitchFamily="49" charset="-122"/>
                <a:ea typeface="楷体" pitchFamily="49" charset="-122"/>
              </a:rPr>
              <a:t>25</a:t>
            </a:r>
            <a:r>
              <a:rPr lang="zh-CN" altLang="en-US" sz="3300" dirty="0" smtClean="0">
                <a:latin typeface="楷体" pitchFamily="49" charset="-122"/>
                <a:ea typeface="楷体" pitchFamily="49" charset="-122"/>
              </a:rPr>
              <a:t>日</a:t>
            </a:r>
            <a:r>
              <a:rPr lang="en-US" altLang="zh-CN" sz="3300" dirty="0" smtClean="0">
                <a:latin typeface="楷体" pitchFamily="49" charset="-122"/>
                <a:ea typeface="楷体" pitchFamily="49" charset="-122"/>
              </a:rPr>
              <a:t>4:0</a:t>
            </a:r>
            <a:r>
              <a:rPr lang="zh-CN" altLang="en-US" sz="3300" dirty="0" smtClean="0">
                <a:latin typeface="楷体" pitchFamily="49" charset="-122"/>
                <a:ea typeface="楷体" pitchFamily="49" charset="-122"/>
              </a:rPr>
              <a:t>至</a:t>
            </a:r>
            <a:r>
              <a:rPr lang="en-US" altLang="zh-CN" sz="3300" dirty="0" smtClean="0">
                <a:latin typeface="楷体" pitchFamily="49" charset="-122"/>
                <a:ea typeface="楷体" pitchFamily="49" charset="-122"/>
              </a:rPr>
              <a:t>12:00</a:t>
            </a:r>
            <a:r>
              <a:rPr lang="zh-CN" altLang="en-US" sz="3300" dirty="0" smtClean="0">
                <a:latin typeface="楷体" pitchFamily="49" charset="-122"/>
                <a:ea typeface="楷体" pitchFamily="49" charset="-122"/>
              </a:rPr>
              <a:t>，大气压是</a:t>
            </a:r>
            <a:r>
              <a:rPr lang="en-US" altLang="zh-CN" sz="3300" dirty="0" smtClean="0">
                <a:latin typeface="楷体" pitchFamily="49" charset="-122"/>
                <a:ea typeface="楷体" pitchFamily="49" charset="-122"/>
              </a:rPr>
              <a:t>1046</a:t>
            </a:r>
            <a:r>
              <a:rPr lang="zh-CN" altLang="en-US" sz="3300" dirty="0" smtClean="0">
                <a:latin typeface="楷体" pitchFamily="49" charset="-122"/>
                <a:ea typeface="楷体" pitchFamily="49" charset="-122"/>
              </a:rPr>
              <a:t>百帕，</a:t>
            </a:r>
            <a:r>
              <a:rPr lang="en-US" altLang="zh-CN" sz="3300" dirty="0" smtClean="0">
                <a:latin typeface="楷体" pitchFamily="49" charset="-122"/>
                <a:ea typeface="楷体" pitchFamily="49" charset="-122"/>
              </a:rPr>
              <a:t>8</a:t>
            </a:r>
            <a:r>
              <a:rPr lang="zh-CN" altLang="en-US" sz="3300" dirty="0" smtClean="0">
                <a:latin typeface="楷体" pitchFamily="49" charset="-122"/>
                <a:ea typeface="楷体" pitchFamily="49" charset="-122"/>
              </a:rPr>
              <a:t>小时内</a:t>
            </a:r>
            <a:r>
              <a:rPr lang="en-US" altLang="zh-CN" sz="3300" dirty="0" smtClean="0">
                <a:latin typeface="楷体" pitchFamily="49" charset="-122"/>
                <a:ea typeface="楷体" pitchFamily="49" charset="-122"/>
              </a:rPr>
              <a:t>9</a:t>
            </a:r>
            <a:r>
              <a:rPr lang="zh-CN" altLang="en-US" sz="3300" dirty="0" smtClean="0">
                <a:latin typeface="楷体" pitchFamily="49" charset="-122"/>
                <a:ea typeface="楷体" pitchFamily="49" charset="-122"/>
              </a:rPr>
              <a:t>探测器总计数是</a:t>
            </a:r>
            <a:r>
              <a:rPr lang="en-US" altLang="zh-CN" sz="3300" dirty="0" smtClean="0">
                <a:latin typeface="楷体" pitchFamily="49" charset="-122"/>
                <a:ea typeface="楷体" pitchFamily="49" charset="-122"/>
              </a:rPr>
              <a:t>23270491</a:t>
            </a:r>
          </a:p>
          <a:p>
            <a:r>
              <a:rPr lang="zh-CN" altLang="en-US" sz="3300" dirty="0" smtClean="0">
                <a:latin typeface="楷体" pitchFamily="49" charset="-122"/>
                <a:ea typeface="楷体" pitchFamily="49" charset="-122"/>
              </a:rPr>
              <a:t>气压增大</a:t>
            </a:r>
            <a:r>
              <a:rPr lang="en-US" altLang="zh-CN" sz="3300" dirty="0" smtClean="0">
                <a:latin typeface="楷体" pitchFamily="49" charset="-122"/>
                <a:ea typeface="楷体" pitchFamily="49" charset="-122"/>
              </a:rPr>
              <a:t>30</a:t>
            </a:r>
            <a:r>
              <a:rPr lang="zh-CN" altLang="en-US" sz="3300" dirty="0" smtClean="0">
                <a:latin typeface="楷体" pitchFamily="49" charset="-122"/>
                <a:ea typeface="楷体" pitchFamily="49" charset="-122"/>
              </a:rPr>
              <a:t>百帕情况下，</a:t>
            </a:r>
            <a:r>
              <a:rPr lang="en-US" altLang="zh-CN" sz="3300" dirty="0" smtClean="0">
                <a:latin typeface="楷体" pitchFamily="49" charset="-122"/>
                <a:ea typeface="楷体" pitchFamily="49" charset="-122"/>
              </a:rPr>
              <a:t> 8</a:t>
            </a:r>
            <a:r>
              <a:rPr lang="zh-CN" altLang="en-US" sz="3300" dirty="0" smtClean="0">
                <a:latin typeface="楷体" pitchFamily="49" charset="-122"/>
                <a:ea typeface="楷体" pitchFamily="49" charset="-122"/>
              </a:rPr>
              <a:t>小时内</a:t>
            </a:r>
            <a:r>
              <a:rPr lang="en-US" altLang="zh-CN" sz="3300" dirty="0" smtClean="0">
                <a:latin typeface="楷体" pitchFamily="49" charset="-122"/>
                <a:ea typeface="楷体" pitchFamily="49" charset="-122"/>
              </a:rPr>
              <a:t>9</a:t>
            </a:r>
            <a:r>
              <a:rPr lang="zh-CN" altLang="en-US" sz="3300" dirty="0" smtClean="0">
                <a:latin typeface="楷体" pitchFamily="49" charset="-122"/>
                <a:ea typeface="楷体" pitchFamily="49" charset="-122"/>
              </a:rPr>
              <a:t>探测器总计数下降至</a:t>
            </a:r>
            <a:r>
              <a:rPr lang="en-US" altLang="zh-CN" sz="3300" dirty="0" smtClean="0">
                <a:latin typeface="楷体" pitchFamily="49" charset="-122"/>
                <a:ea typeface="楷体" pitchFamily="49" charset="-122"/>
              </a:rPr>
              <a:t>95.37%</a:t>
            </a:r>
            <a:r>
              <a:rPr lang="zh-CN" altLang="en-US" sz="3300" dirty="0" smtClean="0">
                <a:latin typeface="楷体" pitchFamily="49" charset="-122"/>
                <a:ea typeface="楷体" pitchFamily="49" charset="-122"/>
              </a:rPr>
              <a:t>。</a:t>
            </a:r>
            <a:endParaRPr lang="en-US" altLang="zh-CN" sz="3300" dirty="0" smtClean="0">
              <a:latin typeface="楷体" pitchFamily="49" charset="-122"/>
              <a:ea typeface="楷体" pitchFamily="49" charset="-122"/>
            </a:endParaRPr>
          </a:p>
          <a:p>
            <a:r>
              <a:rPr lang="zh-CN" altLang="en-US" sz="3300" dirty="0" smtClean="0">
                <a:latin typeface="楷体" pitchFamily="49" charset="-122"/>
                <a:ea typeface="楷体" pitchFamily="49" charset="-122"/>
              </a:rPr>
              <a:t>这种现象的物理原理是：大气压越大，宇宙射线到达地面需要穿过的大气密度越大，与大气原子作用几率越大，损失能量越多，存活几率越小，计数率就越小。</a:t>
            </a:r>
            <a:endParaRPr lang="en-US" altLang="zh-CN" sz="3300" dirty="0" smtClean="0">
              <a:latin typeface="楷体" pitchFamily="49" charset="-122"/>
              <a:ea typeface="楷体" pitchFamily="49" charset="-122"/>
            </a:endParaRPr>
          </a:p>
          <a:p>
            <a:pPr>
              <a:buNone/>
            </a:pP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1500174"/>
            <a:ext cx="9001156" cy="4071966"/>
          </a:xfrm>
        </p:spPr>
        <p:txBody>
          <a:bodyPr/>
          <a:lstStyle/>
          <a:p>
            <a:r>
              <a:rPr lang="zh-CN" altLang="en-US" sz="9600" dirty="0" smtClean="0">
                <a:solidFill>
                  <a:srgbClr val="FF0000"/>
                </a:solidFill>
                <a:latin typeface="隶书" pitchFamily="49" charset="-122"/>
                <a:ea typeface="隶书" pitchFamily="49" charset="-122"/>
              </a:rPr>
              <a:t>谢谢各位听众！</a:t>
            </a:r>
            <a:r>
              <a:rPr lang="en-US" altLang="zh-CN" sz="9600" dirty="0" smtClean="0">
                <a:solidFill>
                  <a:srgbClr val="FF0000"/>
                </a:solidFill>
                <a:latin typeface="隶书" pitchFamily="49" charset="-122"/>
                <a:ea typeface="隶书" pitchFamily="49" charset="-122"/>
              </a:rPr>
              <a:t/>
            </a:r>
            <a:br>
              <a:rPr lang="en-US" altLang="zh-CN" sz="9600" dirty="0" smtClean="0">
                <a:solidFill>
                  <a:srgbClr val="FF0000"/>
                </a:solidFill>
                <a:latin typeface="隶书" pitchFamily="49" charset="-122"/>
                <a:ea typeface="隶书" pitchFamily="49" charset="-122"/>
              </a:rPr>
            </a:br>
            <a:r>
              <a:rPr lang="zh-CN" altLang="en-US" sz="9600" dirty="0" smtClean="0">
                <a:solidFill>
                  <a:srgbClr val="FF0000"/>
                </a:solidFill>
                <a:latin typeface="隶书" pitchFamily="49" charset="-122"/>
                <a:ea typeface="隶书" pitchFamily="49" charset="-122"/>
              </a:rPr>
              <a:t>欢迎提问</a:t>
            </a:r>
            <a:endParaRPr lang="zh-CN" altLang="en-US" sz="9600" dirty="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rmAutofit/>
          </a:bodyPr>
          <a:lstStyle/>
          <a:p>
            <a:r>
              <a:rPr lang="zh-CN" altLang="en-US" sz="6600" dirty="0">
                <a:solidFill>
                  <a:srgbClr val="FF0000"/>
                </a:solidFill>
                <a:latin typeface="隶书" panose="02010509060101010101" pitchFamily="49" charset="-122"/>
                <a:ea typeface="隶书" panose="02010509060101010101" pitchFamily="49" charset="-122"/>
              </a:rPr>
              <a:t>宇宙线研究的辉煌成果</a:t>
            </a:r>
          </a:p>
        </p:txBody>
      </p:sp>
      <p:sp>
        <p:nvSpPr>
          <p:cNvPr id="3" name="内容占位符 2"/>
          <p:cNvSpPr>
            <a:spLocks noGrp="1"/>
          </p:cNvSpPr>
          <p:nvPr>
            <p:ph idx="1"/>
          </p:nvPr>
        </p:nvSpPr>
        <p:spPr>
          <a:xfrm>
            <a:off x="0" y="1556792"/>
            <a:ext cx="9036496" cy="4569371"/>
          </a:xfrm>
        </p:spPr>
        <p:txBody>
          <a:bodyPr>
            <a:normAutofit/>
          </a:bodyPr>
          <a:lstStyle/>
          <a:p>
            <a:r>
              <a:rPr lang="zh-CN" altLang="en-US" sz="2800" b="1" dirty="0">
                <a:latin typeface="华文楷体" panose="02010600040101010101" pitchFamily="2" charset="-122"/>
                <a:ea typeface="华文楷体" panose="02010600040101010101" pitchFamily="2" charset="-122"/>
              </a:rPr>
              <a:t>宇宙线研究已经获得的</a:t>
            </a:r>
            <a:r>
              <a:rPr lang="en-US" altLang="zh-CN" sz="2800" b="1" dirty="0">
                <a:latin typeface="华文楷体" panose="02010600040101010101" pitchFamily="2" charset="-122"/>
                <a:ea typeface="华文楷体" panose="02010600040101010101" pitchFamily="2" charset="-122"/>
              </a:rPr>
              <a:t>5</a:t>
            </a:r>
            <a:r>
              <a:rPr lang="zh-CN" altLang="en-US" sz="2800" b="1" dirty="0">
                <a:latin typeface="华文楷体" panose="02010600040101010101" pitchFamily="2" charset="-122"/>
                <a:ea typeface="华文楷体" panose="02010600040101010101" pitchFamily="2" charset="-122"/>
              </a:rPr>
              <a:t>枚诺贝尔奖，跨越百年，既有光荣历史，又有近年的新成果，依然充满魅力！</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 y="2578735"/>
            <a:ext cx="9058910" cy="418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79512" y="908720"/>
            <a:ext cx="8712969" cy="5949280"/>
          </a:xfrm>
          <a:prstGeom prst="rect">
            <a:avLst/>
          </a:prstGeom>
          <a:noFill/>
          <a:ln w="9525">
            <a:noFill/>
            <a:miter lim="800000"/>
            <a:headEnd/>
            <a:tailEnd/>
          </a:ln>
        </p:spPr>
      </p:pic>
      <p:sp>
        <p:nvSpPr>
          <p:cNvPr id="10243" name="Text Box 3"/>
          <p:cNvSpPr txBox="1">
            <a:spLocks noChangeArrowheads="1"/>
          </p:cNvSpPr>
          <p:nvPr/>
        </p:nvSpPr>
        <p:spPr bwMode="auto">
          <a:xfrm>
            <a:off x="0" y="41275"/>
            <a:ext cx="9144000" cy="519113"/>
          </a:xfrm>
          <a:prstGeom prst="rect">
            <a:avLst/>
          </a:prstGeom>
          <a:noFill/>
          <a:ln w="9525">
            <a:noFill/>
            <a:miter lim="800000"/>
            <a:headEnd/>
            <a:tailEnd/>
          </a:ln>
        </p:spPr>
        <p:txBody>
          <a:bodyPr>
            <a:spAutoFit/>
          </a:bodyPr>
          <a:lstStyle/>
          <a:p>
            <a:pPr algn="ctr"/>
            <a:endParaRPr lang="zh-CN" altLang="en-US" sz="2800" b="1">
              <a:solidFill>
                <a:srgbClr val="FF00FF"/>
              </a:solidFill>
              <a:latin typeface="Times New Roman" pitchFamily="18" charset="0"/>
            </a:endParaRPr>
          </a:p>
        </p:txBody>
      </p:sp>
      <p:sp>
        <p:nvSpPr>
          <p:cNvPr id="10244" name="Line 4"/>
          <p:cNvSpPr>
            <a:spLocks noChangeShapeType="1"/>
          </p:cNvSpPr>
          <p:nvPr/>
        </p:nvSpPr>
        <p:spPr bwMode="auto">
          <a:xfrm>
            <a:off x="4211960" y="1916832"/>
            <a:ext cx="1981200" cy="0"/>
          </a:xfrm>
          <a:prstGeom prst="line">
            <a:avLst/>
          </a:prstGeom>
          <a:noFill/>
          <a:ln w="38100">
            <a:solidFill>
              <a:srgbClr val="FF00FF"/>
            </a:solidFill>
            <a:round/>
            <a:headEnd/>
            <a:tailEnd/>
          </a:ln>
        </p:spPr>
        <p:txBody>
          <a:bodyPr/>
          <a:lstStyle/>
          <a:p>
            <a:endParaRPr lang="zh-CN" altLang="en-US"/>
          </a:p>
        </p:txBody>
      </p:sp>
      <p:sp>
        <p:nvSpPr>
          <p:cNvPr id="10245" name="Rectangle 5"/>
          <p:cNvSpPr>
            <a:spLocks noChangeArrowheads="1"/>
          </p:cNvSpPr>
          <p:nvPr/>
        </p:nvSpPr>
        <p:spPr bwMode="auto">
          <a:xfrm>
            <a:off x="4283968" y="3717032"/>
            <a:ext cx="4536504" cy="576064"/>
          </a:xfrm>
          <a:prstGeom prst="rect">
            <a:avLst/>
          </a:prstGeom>
          <a:noFill/>
          <a:ln w="38100">
            <a:solidFill>
              <a:srgbClr val="FF0000"/>
            </a:solidFill>
            <a:miter lim="800000"/>
            <a:headEnd/>
            <a:tailEnd/>
          </a:ln>
        </p:spPr>
        <p:txBody>
          <a:bodyPr wrap="none" anchor="ctr"/>
          <a:lstStyle/>
          <a:p>
            <a:pPr algn="ctr"/>
            <a:endParaRPr lang="zh-CN" altLang="en-US" sz="2400">
              <a:solidFill>
                <a:srgbClr val="FF0000"/>
              </a:solidFill>
              <a:latin typeface="Times New Roman" pitchFamily="18" charset="0"/>
            </a:endParaRPr>
          </a:p>
        </p:txBody>
      </p:sp>
      <p:sp>
        <p:nvSpPr>
          <p:cNvPr id="10246" name="Line 6"/>
          <p:cNvSpPr>
            <a:spLocks noChangeShapeType="1"/>
          </p:cNvSpPr>
          <p:nvPr/>
        </p:nvSpPr>
        <p:spPr bwMode="auto">
          <a:xfrm>
            <a:off x="4211960" y="2564904"/>
            <a:ext cx="3276600" cy="0"/>
          </a:xfrm>
          <a:prstGeom prst="line">
            <a:avLst/>
          </a:prstGeom>
          <a:noFill/>
          <a:ln w="38100">
            <a:solidFill>
              <a:srgbClr val="FF00FF"/>
            </a:solidFill>
            <a:round/>
            <a:headEnd/>
            <a:tailEnd/>
          </a:ln>
        </p:spPr>
        <p:txBody>
          <a:bodyPr/>
          <a:lstStyle/>
          <a:p>
            <a:endParaRPr lang="zh-CN" altLang="en-US"/>
          </a:p>
        </p:txBody>
      </p:sp>
      <p:sp>
        <p:nvSpPr>
          <p:cNvPr id="10247" name="Line 7"/>
          <p:cNvSpPr>
            <a:spLocks noChangeShapeType="1"/>
          </p:cNvSpPr>
          <p:nvPr/>
        </p:nvSpPr>
        <p:spPr bwMode="auto">
          <a:xfrm>
            <a:off x="4211960" y="3212976"/>
            <a:ext cx="4248472" cy="0"/>
          </a:xfrm>
          <a:prstGeom prst="line">
            <a:avLst/>
          </a:prstGeom>
          <a:noFill/>
          <a:ln w="38100">
            <a:solidFill>
              <a:srgbClr val="FF00FF"/>
            </a:solidFill>
            <a:round/>
            <a:headEnd/>
            <a:tailEnd/>
          </a:ln>
        </p:spPr>
        <p:txBody>
          <a:bodyPr/>
          <a:lstStyle/>
          <a:p>
            <a:endParaRPr lang="zh-CN" altLang="en-US"/>
          </a:p>
        </p:txBody>
      </p:sp>
      <p:sp>
        <p:nvSpPr>
          <p:cNvPr id="10248" name="Line 8"/>
          <p:cNvSpPr>
            <a:spLocks noChangeShapeType="1"/>
          </p:cNvSpPr>
          <p:nvPr/>
        </p:nvSpPr>
        <p:spPr bwMode="auto">
          <a:xfrm>
            <a:off x="4644008" y="6381328"/>
            <a:ext cx="4038600" cy="0"/>
          </a:xfrm>
          <a:prstGeom prst="line">
            <a:avLst/>
          </a:prstGeom>
          <a:noFill/>
          <a:ln w="38100">
            <a:solidFill>
              <a:srgbClr val="FF00FF"/>
            </a:solidFill>
            <a:round/>
            <a:headEnd/>
            <a:tailEnd/>
          </a:ln>
        </p:spPr>
        <p:txBody>
          <a:bodyPr/>
          <a:lstStyle/>
          <a:p>
            <a:endParaRPr lang="zh-CN" altLang="en-US"/>
          </a:p>
        </p:txBody>
      </p:sp>
      <p:sp>
        <p:nvSpPr>
          <p:cNvPr id="10249" name="Line 9"/>
          <p:cNvSpPr>
            <a:spLocks noChangeShapeType="1"/>
          </p:cNvSpPr>
          <p:nvPr/>
        </p:nvSpPr>
        <p:spPr bwMode="auto">
          <a:xfrm>
            <a:off x="4211960" y="2204864"/>
            <a:ext cx="3124200" cy="0"/>
          </a:xfrm>
          <a:prstGeom prst="line">
            <a:avLst/>
          </a:prstGeom>
          <a:noFill/>
          <a:ln w="38100">
            <a:solidFill>
              <a:srgbClr val="FF00FF"/>
            </a:solidFill>
            <a:round/>
            <a:headEnd/>
            <a:tailEnd/>
          </a:ln>
        </p:spPr>
        <p:txBody>
          <a:bodyPr/>
          <a:lstStyle/>
          <a:p>
            <a:endParaRPr lang="zh-CN" altLang="en-US"/>
          </a:p>
        </p:txBody>
      </p:sp>
      <p:sp>
        <p:nvSpPr>
          <p:cNvPr id="10252" name="Rectangle 12"/>
          <p:cNvSpPr>
            <a:spLocks noGrp="1" noChangeArrowheads="1"/>
          </p:cNvSpPr>
          <p:nvPr>
            <p:ph type="title" idx="4294967295"/>
          </p:nvPr>
        </p:nvSpPr>
        <p:spPr>
          <a:xfrm>
            <a:off x="685800" y="76200"/>
            <a:ext cx="7772400" cy="838200"/>
          </a:xfrm>
        </p:spPr>
        <p:txBody>
          <a:bodyPr/>
          <a:lstStyle/>
          <a:p>
            <a:pPr eaLnBrk="1" hangingPunct="1"/>
            <a:r>
              <a:rPr lang="en-US" altLang="zh-CN" sz="2800" b="1" smtClean="0">
                <a:solidFill>
                  <a:schemeClr val="accent2"/>
                </a:solidFill>
              </a:rPr>
              <a:t>2002</a:t>
            </a:r>
            <a:r>
              <a:rPr lang="zh-CN" altLang="en-US" sz="2800" b="1" smtClean="0">
                <a:solidFill>
                  <a:schemeClr val="accent2"/>
                </a:solidFill>
              </a:rPr>
              <a:t>年</a:t>
            </a:r>
            <a:r>
              <a:rPr lang="zh-CN" altLang="en-US" sz="2800" b="1" smtClean="0">
                <a:solidFill>
                  <a:srgbClr val="FF0000"/>
                </a:solidFill>
              </a:rPr>
              <a:t>美国国家研究委员会</a:t>
            </a:r>
            <a:r>
              <a:rPr lang="zh-CN" altLang="en-US" sz="2800" b="1" smtClean="0">
                <a:solidFill>
                  <a:schemeClr val="accent2"/>
                </a:solidFill>
              </a:rPr>
              <a:t>确定的研究前沿</a:t>
            </a:r>
            <a:r>
              <a:rPr lang="en-US" altLang="zh-CN" sz="2800" b="1" smtClean="0">
                <a:solidFill>
                  <a:schemeClr val="accent2"/>
                </a:solidFill>
              </a:rPr>
              <a:t>:</a:t>
            </a:r>
            <a:r>
              <a:rPr lang="en-US" altLang="zh-CN" sz="2800" b="1" smtClean="0">
                <a:solidFill>
                  <a:srgbClr val="FF00FF"/>
                </a:solidFill>
              </a:rPr>
              <a:t/>
            </a:r>
            <a:br>
              <a:rPr lang="en-US" altLang="zh-CN" sz="2800" b="1" smtClean="0">
                <a:solidFill>
                  <a:srgbClr val="FF00FF"/>
                </a:solidFill>
              </a:rPr>
            </a:br>
            <a:r>
              <a:rPr lang="en-US" altLang="zh-CN" sz="2800" b="1" smtClean="0">
                <a:solidFill>
                  <a:srgbClr val="FF00FF"/>
                </a:solidFill>
              </a:rPr>
              <a:t>《</a:t>
            </a:r>
            <a:r>
              <a:rPr lang="zh-CN" altLang="en-US" sz="2800" b="1" smtClean="0">
                <a:solidFill>
                  <a:srgbClr val="FF00FF"/>
                </a:solidFill>
              </a:rPr>
              <a:t>联结夸克和宇宙：新世纪</a:t>
            </a:r>
            <a:r>
              <a:rPr lang="en-US" altLang="zh-CN" sz="2800" b="1" smtClean="0">
                <a:solidFill>
                  <a:srgbClr val="FF00FF"/>
                </a:solidFill>
              </a:rPr>
              <a:t>11</a:t>
            </a:r>
            <a:r>
              <a:rPr lang="zh-CN" altLang="en-US" sz="2800" b="1" smtClean="0">
                <a:solidFill>
                  <a:srgbClr val="FF00FF"/>
                </a:solidFill>
              </a:rPr>
              <a:t>个科学问题</a:t>
            </a:r>
            <a:r>
              <a:rPr lang="en-US" altLang="zh-CN" sz="2800" b="1" smtClean="0">
                <a:solidFill>
                  <a:srgbClr val="FF00FF"/>
                </a:solidFill>
              </a:rPr>
              <a:t>》</a:t>
            </a:r>
            <a:endParaRPr lang="en-US" altLang="zh-CN"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36712"/>
          </a:xfrm>
        </p:spPr>
        <p:txBody>
          <a:bodyPr/>
          <a:lstStyle/>
          <a:p>
            <a:r>
              <a:rPr lang="zh-CN" altLang="zh-CN" sz="4000" b="1" dirty="0" smtClean="0">
                <a:solidFill>
                  <a:srgbClr val="FF0000"/>
                </a:solidFill>
                <a:latin typeface="+mj-lt"/>
                <a:ea typeface="+mj-ea"/>
                <a:cs typeface="+mj-cs"/>
              </a:rPr>
              <a:t>宇宙线在大气中的传播和广延大气簇射</a:t>
            </a:r>
            <a:endParaRPr lang="zh-CN" altLang="en-US" sz="4000" b="1" dirty="0">
              <a:solidFill>
                <a:srgbClr val="FF0000"/>
              </a:solidFill>
            </a:endParaRPr>
          </a:p>
        </p:txBody>
      </p:sp>
      <p:sp>
        <p:nvSpPr>
          <p:cNvPr id="3" name="内容占位符 2"/>
          <p:cNvSpPr>
            <a:spLocks noGrp="1"/>
          </p:cNvSpPr>
          <p:nvPr>
            <p:ph idx="1"/>
          </p:nvPr>
        </p:nvSpPr>
        <p:spPr>
          <a:xfrm>
            <a:off x="179512" y="980728"/>
            <a:ext cx="8784976" cy="5688632"/>
          </a:xfrm>
        </p:spPr>
        <p:txBody>
          <a:bodyPr/>
          <a:lstStyle/>
          <a:p>
            <a:r>
              <a:rPr lang="zh-CN" altLang="zh-CN" sz="2400" dirty="0" smtClean="0">
                <a:solidFill>
                  <a:schemeClr val="tx1"/>
                </a:solidFill>
                <a:latin typeface="+mn-ea"/>
                <a:cs typeface="+mn-cs"/>
              </a:rPr>
              <a:t>高能宇宙线进入地球大气层时会撞击大气原子核，发生强作用和电磁作用，并产生次级粒子，次级粒子能量足够高时又会在向下飞行时再次发生碰撞，产生新的次级粒子，如此重复，次级粒子数急剧增加，这就是广延大气族射</a:t>
            </a:r>
            <a:r>
              <a:rPr lang="en-US" altLang="zh-CN" sz="2400" dirty="0" smtClean="0">
                <a:solidFill>
                  <a:schemeClr val="tx1"/>
                </a:solidFill>
                <a:latin typeface="+mn-ea"/>
                <a:cs typeface="+mn-cs"/>
              </a:rPr>
              <a:t>(Extensive Air Shower </a:t>
            </a:r>
            <a:r>
              <a:rPr lang="zh-CN" altLang="zh-CN" sz="2400" dirty="0" smtClean="0">
                <a:solidFill>
                  <a:schemeClr val="tx1"/>
                </a:solidFill>
                <a:latin typeface="+mn-ea"/>
                <a:cs typeface="+mn-cs"/>
              </a:rPr>
              <a:t>，简称</a:t>
            </a:r>
            <a:r>
              <a:rPr lang="en-US" altLang="zh-CN" sz="2400" dirty="0" smtClean="0">
                <a:solidFill>
                  <a:schemeClr val="tx1"/>
                </a:solidFill>
                <a:latin typeface="+mn-ea"/>
                <a:cs typeface="+mn-cs"/>
              </a:rPr>
              <a:t>EAS)</a:t>
            </a:r>
            <a:r>
              <a:rPr lang="zh-CN" altLang="zh-CN" sz="2400" dirty="0" smtClean="0">
                <a:solidFill>
                  <a:schemeClr val="tx1"/>
                </a:solidFill>
                <a:latin typeface="+mn-ea"/>
                <a:cs typeface="+mn-cs"/>
              </a:rPr>
              <a:t>现象。而随着次级粒子数的增长，其能量则越来越低，因而衰变或被大气吸收的几率增大，随大气深度的增加（即海拔高度的降低）次级粒子数达到一个最大值后，逐渐减少。</a:t>
            </a:r>
            <a:endParaRPr lang="en-US" altLang="zh-CN" sz="2400" dirty="0" smtClean="0">
              <a:solidFill>
                <a:schemeClr val="tx1"/>
              </a:solidFill>
              <a:latin typeface="+mn-ea"/>
              <a:cs typeface="+mn-cs"/>
            </a:endParaRPr>
          </a:p>
          <a:p>
            <a:r>
              <a:rPr lang="zh-CN" altLang="zh-CN" sz="2400" dirty="0" smtClean="0">
                <a:solidFill>
                  <a:schemeClr val="tx1"/>
                </a:solidFill>
                <a:latin typeface="+mn-lt"/>
                <a:ea typeface="+mn-ea"/>
                <a:cs typeface="+mn-cs"/>
              </a:rPr>
              <a:t>能量高于</a:t>
            </a:r>
            <a:r>
              <a:rPr lang="en-US" altLang="zh-CN" sz="2400" dirty="0" smtClean="0">
                <a:solidFill>
                  <a:schemeClr val="tx1"/>
                </a:solidFill>
                <a:latin typeface="+mn-lt"/>
                <a:ea typeface="+mn-ea"/>
                <a:cs typeface="+mn-cs"/>
              </a:rPr>
              <a:t> 10</a:t>
            </a:r>
            <a:r>
              <a:rPr lang="en-US" altLang="zh-CN" sz="2400" baseline="30000" dirty="0" smtClean="0">
                <a:solidFill>
                  <a:schemeClr val="tx1"/>
                </a:solidFill>
                <a:latin typeface="+mn-lt"/>
                <a:ea typeface="+mn-ea"/>
                <a:cs typeface="+mn-cs"/>
              </a:rPr>
              <a:t>14</a:t>
            </a:r>
            <a:r>
              <a:rPr lang="zh-CN" altLang="zh-CN" sz="2400" dirty="0" smtClean="0">
                <a:solidFill>
                  <a:schemeClr val="tx1"/>
                </a:solidFill>
                <a:latin typeface="+mn-lt"/>
                <a:ea typeface="+mn-ea"/>
                <a:cs typeface="+mn-cs"/>
              </a:rPr>
              <a:t>电子伏的初级宇宙线可产生数万到</a:t>
            </a:r>
            <a:r>
              <a:rPr lang="zh-CN" altLang="en-US" sz="2400" dirty="0" smtClean="0">
                <a:solidFill>
                  <a:schemeClr val="tx1"/>
                </a:solidFill>
                <a:latin typeface="+mn-lt"/>
                <a:ea typeface="+mn-ea"/>
                <a:cs typeface="+mn-cs"/>
              </a:rPr>
              <a:t>几千</a:t>
            </a:r>
            <a:r>
              <a:rPr lang="zh-CN" altLang="zh-CN" sz="2400" dirty="0" smtClean="0">
                <a:solidFill>
                  <a:schemeClr val="tx1"/>
                </a:solidFill>
                <a:latin typeface="+mn-lt"/>
                <a:ea typeface="+mn-ea"/>
                <a:cs typeface="+mn-cs"/>
              </a:rPr>
              <a:t>亿个次级粒子（绝大部分是电子</a:t>
            </a:r>
            <a:r>
              <a:rPr lang="zh-CN" altLang="en-US" sz="2400" dirty="0" smtClean="0">
                <a:solidFill>
                  <a:schemeClr val="tx1"/>
                </a:solidFill>
                <a:latin typeface="+mn-lt"/>
                <a:ea typeface="+mn-ea"/>
                <a:cs typeface="+mn-cs"/>
              </a:rPr>
              <a:t>、</a:t>
            </a:r>
            <a:r>
              <a:rPr lang="zh-CN" altLang="zh-CN" sz="2400" dirty="0" smtClean="0"/>
              <a:t>光子和</a:t>
            </a:r>
            <a:r>
              <a:rPr lang="en-US" altLang="zh-CN" sz="2400" dirty="0" smtClean="0"/>
              <a:t>μ</a:t>
            </a:r>
            <a:r>
              <a:rPr lang="zh-CN" altLang="en-US" sz="2400" dirty="0" smtClean="0"/>
              <a:t>子</a:t>
            </a:r>
            <a:r>
              <a:rPr lang="zh-CN" altLang="zh-CN" sz="2400" dirty="0" smtClean="0"/>
              <a:t>），</a:t>
            </a:r>
            <a:r>
              <a:rPr lang="zh-CN" altLang="zh-CN" sz="2400" dirty="0" smtClean="0">
                <a:solidFill>
                  <a:schemeClr val="tx1"/>
                </a:solidFill>
                <a:latin typeface="+mn-lt"/>
                <a:ea typeface="+mn-ea"/>
                <a:cs typeface="+mn-cs"/>
              </a:rPr>
              <a:t>它们分布在数百米</a:t>
            </a:r>
            <a:r>
              <a:rPr lang="zh-CN" altLang="en-US" sz="2400" dirty="0" smtClean="0">
                <a:solidFill>
                  <a:schemeClr val="tx1"/>
                </a:solidFill>
                <a:latin typeface="+mn-lt"/>
                <a:ea typeface="+mn-ea"/>
                <a:cs typeface="+mn-cs"/>
              </a:rPr>
              <a:t>至几千米</a:t>
            </a:r>
            <a:r>
              <a:rPr lang="zh-CN" altLang="zh-CN" sz="2400" dirty="0" smtClean="0">
                <a:solidFill>
                  <a:schemeClr val="tx1"/>
                </a:solidFill>
                <a:latin typeface="+mn-lt"/>
                <a:ea typeface="+mn-ea"/>
                <a:cs typeface="+mn-cs"/>
              </a:rPr>
              <a:t>距离内，几乎同时</a:t>
            </a:r>
            <a:r>
              <a:rPr lang="zh-CN" altLang="en-US" sz="2400" dirty="0" smtClean="0">
                <a:solidFill>
                  <a:schemeClr val="tx1"/>
                </a:solidFill>
                <a:latin typeface="+mn-lt"/>
                <a:ea typeface="+mn-ea"/>
                <a:cs typeface="+mn-cs"/>
              </a:rPr>
              <a:t>以非常接近光速的高速度</a:t>
            </a:r>
            <a:r>
              <a:rPr lang="zh-CN" altLang="zh-CN" sz="2400" dirty="0" smtClean="0">
                <a:solidFill>
                  <a:schemeClr val="tx1"/>
                </a:solidFill>
                <a:latin typeface="+mn-lt"/>
                <a:ea typeface="+mn-ea"/>
                <a:cs typeface="+mn-cs"/>
              </a:rPr>
              <a:t>到达地面。</a:t>
            </a:r>
            <a:r>
              <a:rPr lang="zh-CN" altLang="zh-CN" sz="2400" dirty="0" smtClean="0">
                <a:solidFill>
                  <a:schemeClr val="tx1"/>
                </a:solidFill>
                <a:latin typeface="+mn-ea"/>
                <a:cs typeface="+mn-cs"/>
              </a:rPr>
              <a:t>次级粒子的运动方向都接近原初宇宙线粒子的方向。</a:t>
            </a:r>
            <a:r>
              <a:rPr lang="zh-CN" altLang="zh-CN" sz="2400" dirty="0" smtClean="0">
                <a:solidFill>
                  <a:schemeClr val="tx1"/>
                </a:solidFill>
                <a:latin typeface="+mn-lt"/>
                <a:ea typeface="+mn-ea"/>
                <a:cs typeface="+mn-cs"/>
              </a:rPr>
              <a:t>粗略地说，落到地面上的空气簇射粒子总数，正比于初级宇宙线的能量，还和初级粒子种类有关。利用空气簇射现象，可以在地面上探测能量极高的初级宇宙线。</a:t>
            </a:r>
          </a:p>
          <a:p>
            <a:endParaRPr lang="zh-CN" altLang="en-US" sz="2000"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76238" y="115888"/>
            <a:ext cx="189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b="1">
                <a:solidFill>
                  <a:srgbClr val="0000FF"/>
                </a:solidFill>
                <a:ea typeface="楷体_GB2312" pitchFamily="49" charset="-122"/>
              </a:rPr>
              <a:t>探测原理</a:t>
            </a:r>
          </a:p>
        </p:txBody>
      </p:sp>
      <p:grpSp>
        <p:nvGrpSpPr>
          <p:cNvPr id="28675" name="Group 3"/>
          <p:cNvGrpSpPr>
            <a:grpSpLocks/>
          </p:cNvGrpSpPr>
          <p:nvPr/>
        </p:nvGrpSpPr>
        <p:grpSpPr bwMode="auto">
          <a:xfrm>
            <a:off x="4932363" y="3500438"/>
            <a:ext cx="3887787" cy="2952750"/>
            <a:chOff x="0" y="0"/>
            <a:chExt cx="2016" cy="1346"/>
          </a:xfrm>
        </p:grpSpPr>
        <p:pic>
          <p:nvPicPr>
            <p:cNvPr id="20489" name="Picture 4" desc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01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Line 5"/>
            <p:cNvSpPr>
              <a:spLocks noChangeShapeType="1"/>
            </p:cNvSpPr>
            <p:nvPr/>
          </p:nvSpPr>
          <p:spPr bwMode="auto">
            <a:xfrm>
              <a:off x="336" y="2"/>
              <a:ext cx="467" cy="67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1" name="Line 6"/>
            <p:cNvSpPr>
              <a:spLocks noChangeShapeType="1"/>
            </p:cNvSpPr>
            <p:nvPr/>
          </p:nvSpPr>
          <p:spPr bwMode="auto">
            <a:xfrm>
              <a:off x="816" y="50"/>
              <a:ext cx="336" cy="48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2" name="Line 7"/>
            <p:cNvSpPr>
              <a:spLocks noChangeShapeType="1"/>
            </p:cNvSpPr>
            <p:nvPr/>
          </p:nvSpPr>
          <p:spPr bwMode="auto">
            <a:xfrm>
              <a:off x="1200" y="50"/>
              <a:ext cx="293" cy="40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3" name="Line 8"/>
            <p:cNvSpPr>
              <a:spLocks noChangeShapeType="1"/>
            </p:cNvSpPr>
            <p:nvPr/>
          </p:nvSpPr>
          <p:spPr bwMode="auto">
            <a:xfrm flipV="1">
              <a:off x="803" y="133"/>
              <a:ext cx="709" cy="54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4" name="Line 9"/>
            <p:cNvSpPr>
              <a:spLocks noChangeShapeType="1"/>
            </p:cNvSpPr>
            <p:nvPr/>
          </p:nvSpPr>
          <p:spPr bwMode="auto">
            <a:xfrm>
              <a:off x="1440" y="50"/>
              <a:ext cx="240" cy="34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5" name="Line 10"/>
            <p:cNvSpPr>
              <a:spLocks noChangeShapeType="1"/>
            </p:cNvSpPr>
            <p:nvPr/>
          </p:nvSpPr>
          <p:spPr bwMode="auto">
            <a:xfrm flipV="1">
              <a:off x="803" y="393"/>
              <a:ext cx="877" cy="28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6" name="Line 11"/>
            <p:cNvSpPr>
              <a:spLocks noChangeShapeType="1"/>
            </p:cNvSpPr>
            <p:nvPr/>
          </p:nvSpPr>
          <p:spPr bwMode="auto">
            <a:xfrm>
              <a:off x="1512" y="133"/>
              <a:ext cx="168" cy="26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7" name="Line 12"/>
            <p:cNvSpPr>
              <a:spLocks noChangeShapeType="1"/>
            </p:cNvSpPr>
            <p:nvPr/>
          </p:nvSpPr>
          <p:spPr bwMode="auto">
            <a:xfrm>
              <a:off x="1344" y="253"/>
              <a:ext cx="149" cy="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8" name="Line 13"/>
            <p:cNvSpPr>
              <a:spLocks noChangeShapeType="1"/>
            </p:cNvSpPr>
            <p:nvPr/>
          </p:nvSpPr>
          <p:spPr bwMode="auto">
            <a:xfrm>
              <a:off x="1101" y="453"/>
              <a:ext cx="75" cy="1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0499" name="Object 14"/>
            <p:cNvGraphicFramePr>
              <a:graphicFrameLocks noChangeAspect="1"/>
            </p:cNvGraphicFramePr>
            <p:nvPr/>
          </p:nvGraphicFramePr>
          <p:xfrm>
            <a:off x="1296" y="578"/>
            <a:ext cx="699" cy="746"/>
          </p:xfrm>
          <a:graphic>
            <a:graphicData uri="http://schemas.openxmlformats.org/presentationml/2006/ole">
              <mc:AlternateContent xmlns:mc="http://schemas.openxmlformats.org/markup-compatibility/2006">
                <mc:Choice xmlns:v="urn:schemas-microsoft-com:vml" Requires="v">
                  <p:oleObj spid="_x0000_s1033" r:id="rId7" imgW="6088908" imgH="4778154" progId="">
                    <p:embed/>
                  </p:oleObj>
                </mc:Choice>
                <mc:Fallback>
                  <p:oleObj r:id="rId7" imgW="6088908" imgH="4778154"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 y="578"/>
                          <a:ext cx="699" cy="746"/>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00" name="Group 15"/>
            <p:cNvGrpSpPr>
              <a:grpSpLocks/>
            </p:cNvGrpSpPr>
            <p:nvPr/>
          </p:nvGrpSpPr>
          <p:grpSpPr bwMode="auto">
            <a:xfrm>
              <a:off x="336" y="626"/>
              <a:ext cx="768" cy="480"/>
              <a:chOff x="0" y="0"/>
              <a:chExt cx="2112" cy="1104"/>
            </a:xfrm>
          </p:grpSpPr>
          <p:sp>
            <p:nvSpPr>
              <p:cNvPr id="20541" name="Line 16"/>
              <p:cNvSpPr>
                <a:spLocks noChangeShapeType="1"/>
              </p:cNvSpPr>
              <p:nvPr/>
            </p:nvSpPr>
            <p:spPr bwMode="auto">
              <a:xfrm>
                <a:off x="624" y="1056"/>
                <a:ext cx="288" cy="48"/>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42" name="Line 17"/>
              <p:cNvSpPr>
                <a:spLocks noChangeShapeType="1"/>
              </p:cNvSpPr>
              <p:nvPr/>
            </p:nvSpPr>
            <p:spPr bwMode="auto">
              <a:xfrm>
                <a:off x="0" y="0"/>
                <a:ext cx="624" cy="1056"/>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43" name="Line 18"/>
              <p:cNvSpPr>
                <a:spLocks noChangeShapeType="1"/>
              </p:cNvSpPr>
              <p:nvPr/>
            </p:nvSpPr>
            <p:spPr bwMode="auto">
              <a:xfrm>
                <a:off x="816" y="96"/>
                <a:ext cx="96" cy="1008"/>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44" name="Line 19"/>
              <p:cNvSpPr>
                <a:spLocks noChangeShapeType="1"/>
              </p:cNvSpPr>
              <p:nvPr/>
            </p:nvSpPr>
            <p:spPr bwMode="auto">
              <a:xfrm flipV="1">
                <a:off x="912" y="1008"/>
                <a:ext cx="528" cy="96"/>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45" name="Line 20"/>
              <p:cNvSpPr>
                <a:spLocks noChangeShapeType="1"/>
              </p:cNvSpPr>
              <p:nvPr/>
            </p:nvSpPr>
            <p:spPr bwMode="auto">
              <a:xfrm flipH="1">
                <a:off x="1440" y="0"/>
                <a:ext cx="672" cy="1008"/>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501" name="Group 21"/>
            <p:cNvGrpSpPr>
              <a:grpSpLocks/>
            </p:cNvGrpSpPr>
            <p:nvPr/>
          </p:nvGrpSpPr>
          <p:grpSpPr bwMode="auto">
            <a:xfrm>
              <a:off x="336" y="530"/>
              <a:ext cx="816" cy="144"/>
              <a:chOff x="0" y="0"/>
              <a:chExt cx="2112" cy="288"/>
            </a:xfrm>
          </p:grpSpPr>
          <p:sp>
            <p:nvSpPr>
              <p:cNvPr id="20529" name="Line 22"/>
              <p:cNvSpPr>
                <a:spLocks noChangeShapeType="1"/>
              </p:cNvSpPr>
              <p:nvPr/>
            </p:nvSpPr>
            <p:spPr bwMode="auto">
              <a:xfrm>
                <a:off x="0" y="9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0530" name="Group 23"/>
              <p:cNvGrpSpPr>
                <a:grpSpLocks/>
              </p:cNvGrpSpPr>
              <p:nvPr/>
            </p:nvGrpSpPr>
            <p:grpSpPr bwMode="auto">
              <a:xfrm>
                <a:off x="0" y="0"/>
                <a:ext cx="2112" cy="288"/>
                <a:chOff x="0" y="0"/>
                <a:chExt cx="2112" cy="288"/>
              </a:xfrm>
            </p:grpSpPr>
            <p:grpSp>
              <p:nvGrpSpPr>
                <p:cNvPr id="20531" name="Group 24"/>
                <p:cNvGrpSpPr>
                  <a:grpSpLocks/>
                </p:cNvGrpSpPr>
                <p:nvPr/>
              </p:nvGrpSpPr>
              <p:grpSpPr bwMode="auto">
                <a:xfrm>
                  <a:off x="0" y="0"/>
                  <a:ext cx="2112" cy="288"/>
                  <a:chOff x="0" y="0"/>
                  <a:chExt cx="2112" cy="288"/>
                </a:xfrm>
              </p:grpSpPr>
              <p:sp>
                <p:nvSpPr>
                  <p:cNvPr id="20533" name="Line 25"/>
                  <p:cNvSpPr>
                    <a:spLocks noChangeShapeType="1"/>
                  </p:cNvSpPr>
                  <p:nvPr/>
                </p:nvSpPr>
                <p:spPr bwMode="auto">
                  <a:xfrm>
                    <a:off x="816" y="192"/>
                    <a:ext cx="0"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34" name="Line 26"/>
                  <p:cNvSpPr>
                    <a:spLocks noChangeShapeType="1"/>
                  </p:cNvSpPr>
                  <p:nvPr/>
                </p:nvSpPr>
                <p:spPr bwMode="auto">
                  <a:xfrm>
                    <a:off x="2112" y="96"/>
                    <a:ext cx="0"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0535" name="Group 27"/>
                  <p:cNvGrpSpPr>
                    <a:grpSpLocks/>
                  </p:cNvGrpSpPr>
                  <p:nvPr/>
                </p:nvGrpSpPr>
                <p:grpSpPr bwMode="auto">
                  <a:xfrm>
                    <a:off x="0" y="0"/>
                    <a:ext cx="2112" cy="288"/>
                    <a:chOff x="0" y="0"/>
                    <a:chExt cx="2112" cy="288"/>
                  </a:xfrm>
                </p:grpSpPr>
                <p:sp>
                  <p:nvSpPr>
                    <p:cNvPr id="20536" name="Line 28"/>
                    <p:cNvSpPr>
                      <a:spLocks noChangeShapeType="1"/>
                    </p:cNvSpPr>
                    <p:nvPr/>
                  </p:nvSpPr>
                  <p:spPr bwMode="auto">
                    <a:xfrm>
                      <a:off x="0" y="96"/>
                      <a:ext cx="816"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37" name="Line 29"/>
                    <p:cNvSpPr>
                      <a:spLocks noChangeShapeType="1"/>
                    </p:cNvSpPr>
                    <p:nvPr/>
                  </p:nvSpPr>
                  <p:spPr bwMode="auto">
                    <a:xfrm>
                      <a:off x="0" y="192"/>
                      <a:ext cx="816"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38" name="Line 30"/>
                    <p:cNvSpPr>
                      <a:spLocks noChangeShapeType="1"/>
                    </p:cNvSpPr>
                    <p:nvPr/>
                  </p:nvSpPr>
                  <p:spPr bwMode="auto">
                    <a:xfrm flipV="1">
                      <a:off x="816" y="96"/>
                      <a:ext cx="1296"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39" name="Line 31"/>
                    <p:cNvSpPr>
                      <a:spLocks noChangeShapeType="1"/>
                    </p:cNvSpPr>
                    <p:nvPr/>
                  </p:nvSpPr>
                  <p:spPr bwMode="auto">
                    <a:xfrm flipV="1">
                      <a:off x="816" y="192"/>
                      <a:ext cx="1296"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40" name="Line 32"/>
                    <p:cNvSpPr>
                      <a:spLocks noChangeShapeType="1"/>
                    </p:cNvSpPr>
                    <p:nvPr/>
                  </p:nvSpPr>
                  <p:spPr bwMode="auto">
                    <a:xfrm flipV="1">
                      <a:off x="0" y="0"/>
                      <a:ext cx="1248"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32" name="Line 33"/>
                <p:cNvSpPr>
                  <a:spLocks noChangeShapeType="1"/>
                </p:cNvSpPr>
                <p:nvPr/>
              </p:nvSpPr>
              <p:spPr bwMode="auto">
                <a:xfrm>
                  <a:off x="1248" y="0"/>
                  <a:ext cx="864" cy="96"/>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0502" name="Group 34"/>
            <p:cNvGrpSpPr>
              <a:grpSpLocks/>
            </p:cNvGrpSpPr>
            <p:nvPr/>
          </p:nvGrpSpPr>
          <p:grpSpPr bwMode="auto">
            <a:xfrm>
              <a:off x="624" y="1106"/>
              <a:ext cx="192" cy="96"/>
              <a:chOff x="0" y="0"/>
              <a:chExt cx="336" cy="384"/>
            </a:xfrm>
          </p:grpSpPr>
          <p:grpSp>
            <p:nvGrpSpPr>
              <p:cNvPr id="20511" name="Group 35"/>
              <p:cNvGrpSpPr>
                <a:grpSpLocks/>
              </p:cNvGrpSpPr>
              <p:nvPr/>
            </p:nvGrpSpPr>
            <p:grpSpPr bwMode="auto">
              <a:xfrm>
                <a:off x="192" y="0"/>
                <a:ext cx="144" cy="384"/>
                <a:chOff x="0" y="0"/>
                <a:chExt cx="144" cy="384"/>
              </a:xfrm>
            </p:grpSpPr>
            <p:sp>
              <p:nvSpPr>
                <p:cNvPr id="20521" name="Oval 36"/>
                <p:cNvSpPr>
                  <a:spLocks noChangeArrowheads="1"/>
                </p:cNvSpPr>
                <p:nvPr/>
              </p:nvSpPr>
              <p:spPr bwMode="auto">
                <a:xfrm>
                  <a:off x="0" y="240"/>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0522" name="Group 37"/>
                <p:cNvGrpSpPr>
                  <a:grpSpLocks/>
                </p:cNvGrpSpPr>
                <p:nvPr/>
              </p:nvGrpSpPr>
              <p:grpSpPr bwMode="auto">
                <a:xfrm>
                  <a:off x="0" y="0"/>
                  <a:ext cx="144" cy="384"/>
                  <a:chOff x="0" y="0"/>
                  <a:chExt cx="144" cy="384"/>
                </a:xfrm>
              </p:grpSpPr>
              <p:grpSp>
                <p:nvGrpSpPr>
                  <p:cNvPr id="20523" name="Group 38"/>
                  <p:cNvGrpSpPr>
                    <a:grpSpLocks/>
                  </p:cNvGrpSpPr>
                  <p:nvPr/>
                </p:nvGrpSpPr>
                <p:grpSpPr bwMode="auto">
                  <a:xfrm>
                    <a:off x="0" y="0"/>
                    <a:ext cx="144" cy="384"/>
                    <a:chOff x="0" y="0"/>
                    <a:chExt cx="144" cy="384"/>
                  </a:xfrm>
                </p:grpSpPr>
                <p:grpSp>
                  <p:nvGrpSpPr>
                    <p:cNvPr id="20525" name="Group 39"/>
                    <p:cNvGrpSpPr>
                      <a:grpSpLocks/>
                    </p:cNvGrpSpPr>
                    <p:nvPr/>
                  </p:nvGrpSpPr>
                  <p:grpSpPr bwMode="auto">
                    <a:xfrm>
                      <a:off x="0" y="0"/>
                      <a:ext cx="144" cy="288"/>
                      <a:chOff x="0" y="0"/>
                      <a:chExt cx="144" cy="288"/>
                    </a:xfrm>
                  </p:grpSpPr>
                  <p:sp>
                    <p:nvSpPr>
                      <p:cNvPr id="20527" name="Line 40"/>
                      <p:cNvSpPr>
                        <a:spLocks noChangeShapeType="1"/>
                      </p:cNvSpPr>
                      <p:nvPr/>
                    </p:nvSpPr>
                    <p:spPr bwMode="auto">
                      <a:xfrm>
                        <a:off x="0" y="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8" name="Line 41"/>
                      <p:cNvSpPr>
                        <a:spLocks noChangeShapeType="1"/>
                      </p:cNvSpPr>
                      <p:nvPr/>
                    </p:nvSpPr>
                    <p:spPr bwMode="auto">
                      <a:xfrm>
                        <a:off x="144" y="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526" name="Line 42"/>
                    <p:cNvSpPr>
                      <a:spLocks noChangeShapeType="1"/>
                    </p:cNvSpPr>
                    <p:nvPr/>
                  </p:nvSpPr>
                  <p:spPr bwMode="auto">
                    <a:xfrm>
                      <a:off x="48" y="288"/>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524" name="Line 43"/>
                  <p:cNvSpPr>
                    <a:spLocks noChangeShapeType="1"/>
                  </p:cNvSpPr>
                  <p:nvPr/>
                </p:nvSpPr>
                <p:spPr bwMode="auto">
                  <a:xfrm>
                    <a:off x="96" y="288"/>
                    <a:ext cx="0"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0512" name="Group 44"/>
              <p:cNvGrpSpPr>
                <a:grpSpLocks/>
              </p:cNvGrpSpPr>
              <p:nvPr/>
            </p:nvGrpSpPr>
            <p:grpSpPr bwMode="auto">
              <a:xfrm>
                <a:off x="0" y="0"/>
                <a:ext cx="144" cy="288"/>
                <a:chOff x="0" y="0"/>
                <a:chExt cx="144" cy="288"/>
              </a:xfrm>
            </p:grpSpPr>
            <p:grpSp>
              <p:nvGrpSpPr>
                <p:cNvPr id="20513" name="Group 45"/>
                <p:cNvGrpSpPr>
                  <a:grpSpLocks/>
                </p:cNvGrpSpPr>
                <p:nvPr/>
              </p:nvGrpSpPr>
              <p:grpSpPr bwMode="auto">
                <a:xfrm>
                  <a:off x="0" y="0"/>
                  <a:ext cx="144" cy="288"/>
                  <a:chOff x="0" y="0"/>
                  <a:chExt cx="144" cy="288"/>
                </a:xfrm>
              </p:grpSpPr>
              <p:sp>
                <p:nvSpPr>
                  <p:cNvPr id="20515" name="Oval 46"/>
                  <p:cNvSpPr>
                    <a:spLocks noChangeArrowheads="1"/>
                  </p:cNvSpPr>
                  <p:nvPr/>
                </p:nvSpPr>
                <p:spPr bwMode="auto">
                  <a:xfrm>
                    <a:off x="0" y="144"/>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0516" name="Group 47"/>
                  <p:cNvGrpSpPr>
                    <a:grpSpLocks/>
                  </p:cNvGrpSpPr>
                  <p:nvPr/>
                </p:nvGrpSpPr>
                <p:grpSpPr bwMode="auto">
                  <a:xfrm>
                    <a:off x="0" y="0"/>
                    <a:ext cx="144" cy="288"/>
                    <a:chOff x="0" y="0"/>
                    <a:chExt cx="144" cy="384"/>
                  </a:xfrm>
                </p:grpSpPr>
                <p:grpSp>
                  <p:nvGrpSpPr>
                    <p:cNvPr id="20517" name="Group 48"/>
                    <p:cNvGrpSpPr>
                      <a:grpSpLocks/>
                    </p:cNvGrpSpPr>
                    <p:nvPr/>
                  </p:nvGrpSpPr>
                  <p:grpSpPr bwMode="auto">
                    <a:xfrm>
                      <a:off x="0" y="0"/>
                      <a:ext cx="144" cy="288"/>
                      <a:chOff x="0" y="0"/>
                      <a:chExt cx="144" cy="288"/>
                    </a:xfrm>
                  </p:grpSpPr>
                  <p:sp>
                    <p:nvSpPr>
                      <p:cNvPr id="20519" name="Line 49"/>
                      <p:cNvSpPr>
                        <a:spLocks noChangeShapeType="1"/>
                      </p:cNvSpPr>
                      <p:nvPr/>
                    </p:nvSpPr>
                    <p:spPr bwMode="auto">
                      <a:xfrm>
                        <a:off x="0" y="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0" name="Line 50"/>
                      <p:cNvSpPr>
                        <a:spLocks noChangeShapeType="1"/>
                      </p:cNvSpPr>
                      <p:nvPr/>
                    </p:nvSpPr>
                    <p:spPr bwMode="auto">
                      <a:xfrm>
                        <a:off x="144" y="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518" name="Line 51"/>
                    <p:cNvSpPr>
                      <a:spLocks noChangeShapeType="1"/>
                    </p:cNvSpPr>
                    <p:nvPr/>
                  </p:nvSpPr>
                  <p:spPr bwMode="auto">
                    <a:xfrm>
                      <a:off x="48" y="288"/>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14" name="Line 52"/>
                <p:cNvSpPr>
                  <a:spLocks noChangeShapeType="1"/>
                </p:cNvSpPr>
                <p:nvPr/>
              </p:nvSpPr>
              <p:spPr bwMode="auto">
                <a:xfrm>
                  <a:off x="96" y="216"/>
                  <a:ext cx="1" cy="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03" name="Text Box 53"/>
            <p:cNvSpPr txBox="1">
              <a:spLocks noChangeArrowheads="1"/>
            </p:cNvSpPr>
            <p:nvPr/>
          </p:nvSpPr>
          <p:spPr bwMode="auto">
            <a:xfrm>
              <a:off x="1632" y="434"/>
              <a:ext cx="264" cy="56"/>
            </a:xfrm>
            <a:prstGeom prst="rect">
              <a:avLst/>
            </a:prstGeom>
            <a:solidFill>
              <a:srgbClr val="FEFC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800" b="1">
                  <a:solidFill>
                    <a:srgbClr val="FF0000"/>
                  </a:solidFill>
                  <a:latin typeface="Times New Roman" pitchFamily="18" charset="0"/>
                  <a:ea typeface="楷体_GB2312" pitchFamily="49" charset="-122"/>
                </a:rPr>
                <a:t>塑料闪烁体</a:t>
              </a:r>
              <a:endParaRPr lang="zh-CN" altLang="en-US" sz="800">
                <a:solidFill>
                  <a:srgbClr val="FF0000"/>
                </a:solidFill>
                <a:latin typeface="Times New Roman" pitchFamily="18" charset="0"/>
                <a:ea typeface="楷体_GB2312" pitchFamily="49" charset="-122"/>
              </a:endParaRPr>
            </a:p>
          </p:txBody>
        </p:sp>
        <p:sp>
          <p:nvSpPr>
            <p:cNvPr id="20504" name="Text Box 54"/>
            <p:cNvSpPr txBox="1">
              <a:spLocks noChangeArrowheads="1"/>
            </p:cNvSpPr>
            <p:nvPr/>
          </p:nvSpPr>
          <p:spPr bwMode="auto">
            <a:xfrm>
              <a:off x="1152" y="818"/>
              <a:ext cx="158" cy="55"/>
            </a:xfrm>
            <a:prstGeom prst="rect">
              <a:avLst/>
            </a:prstGeom>
            <a:solidFill>
              <a:srgbClr val="FEFC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800" b="1">
                  <a:solidFill>
                    <a:srgbClr val="FF0000"/>
                  </a:solidFill>
                  <a:latin typeface="Times New Roman" pitchFamily="18" charset="0"/>
                  <a:ea typeface="楷体_GB2312" pitchFamily="49" charset="-122"/>
                </a:rPr>
                <a:t>光导箱</a:t>
              </a:r>
              <a:endParaRPr lang="zh-CN" altLang="en-US" sz="800">
                <a:solidFill>
                  <a:srgbClr val="FF0000"/>
                </a:solidFill>
                <a:latin typeface="Times New Roman" pitchFamily="18" charset="0"/>
                <a:ea typeface="楷体_GB2312" pitchFamily="49" charset="-122"/>
              </a:endParaRPr>
            </a:p>
          </p:txBody>
        </p:sp>
        <p:sp>
          <p:nvSpPr>
            <p:cNvPr id="20505" name="Text Box 55"/>
            <p:cNvSpPr txBox="1">
              <a:spLocks noChangeArrowheads="1"/>
            </p:cNvSpPr>
            <p:nvPr/>
          </p:nvSpPr>
          <p:spPr bwMode="auto">
            <a:xfrm>
              <a:off x="1056" y="1202"/>
              <a:ext cx="264" cy="56"/>
            </a:xfrm>
            <a:prstGeom prst="rect">
              <a:avLst/>
            </a:prstGeom>
            <a:solidFill>
              <a:srgbClr val="FEFC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800" b="1">
                  <a:solidFill>
                    <a:srgbClr val="FF0000"/>
                  </a:solidFill>
                  <a:latin typeface="Times New Roman" pitchFamily="18" charset="0"/>
                  <a:ea typeface="楷体_GB2312" pitchFamily="49" charset="-122"/>
                </a:rPr>
                <a:t>光电倍增管</a:t>
              </a:r>
              <a:endParaRPr lang="zh-CN" altLang="en-US" sz="800">
                <a:solidFill>
                  <a:srgbClr val="FF0000"/>
                </a:solidFill>
                <a:latin typeface="Times New Roman" pitchFamily="18" charset="0"/>
                <a:ea typeface="楷体_GB2312" pitchFamily="49" charset="-122"/>
              </a:endParaRPr>
            </a:p>
          </p:txBody>
        </p:sp>
        <p:sp>
          <p:nvSpPr>
            <p:cNvPr id="20506" name="Line 56"/>
            <p:cNvSpPr>
              <a:spLocks noChangeShapeType="1"/>
            </p:cNvSpPr>
            <p:nvPr/>
          </p:nvSpPr>
          <p:spPr bwMode="auto">
            <a:xfrm flipH="1" flipV="1">
              <a:off x="816" y="1154"/>
              <a:ext cx="240"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7" name="Line 57"/>
            <p:cNvSpPr>
              <a:spLocks noChangeShapeType="1"/>
            </p:cNvSpPr>
            <p:nvPr/>
          </p:nvSpPr>
          <p:spPr bwMode="auto">
            <a:xfrm flipV="1">
              <a:off x="1392" y="1106"/>
              <a:ext cx="1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8" name="Line 58"/>
            <p:cNvSpPr>
              <a:spLocks noChangeShapeType="1"/>
            </p:cNvSpPr>
            <p:nvPr/>
          </p:nvSpPr>
          <p:spPr bwMode="auto">
            <a:xfrm flipH="1">
              <a:off x="864" y="962"/>
              <a:ext cx="28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9" name="Line 59"/>
            <p:cNvSpPr>
              <a:spLocks noChangeShapeType="1"/>
            </p:cNvSpPr>
            <p:nvPr/>
          </p:nvSpPr>
          <p:spPr bwMode="auto">
            <a:xfrm>
              <a:off x="1344" y="962"/>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0" name="Line 60"/>
            <p:cNvSpPr>
              <a:spLocks noChangeShapeType="1"/>
            </p:cNvSpPr>
            <p:nvPr/>
          </p:nvSpPr>
          <p:spPr bwMode="auto">
            <a:xfrm flipH="1">
              <a:off x="1584" y="482"/>
              <a:ext cx="192" cy="2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8733" name="Text Box 61"/>
          <p:cNvSpPr txBox="1">
            <a:spLocks noChangeArrowheads="1"/>
          </p:cNvSpPr>
          <p:nvPr/>
        </p:nvSpPr>
        <p:spPr bwMode="auto">
          <a:xfrm>
            <a:off x="3500430" y="142852"/>
            <a:ext cx="543721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200" dirty="0">
                <a:solidFill>
                  <a:srgbClr val="FF0000"/>
                </a:solidFill>
                <a:ea typeface="楷体_GB2312" pitchFamily="49" charset="-122"/>
              </a:rPr>
              <a:t>原初宇宙线的能量和大气簇射产生</a:t>
            </a:r>
            <a:r>
              <a:rPr lang="zh-CN" altLang="en-US" sz="2200" dirty="0" smtClean="0">
                <a:solidFill>
                  <a:srgbClr val="FF0000"/>
                </a:solidFill>
                <a:ea typeface="楷体_GB2312" pitchFamily="49" charset="-122"/>
              </a:rPr>
              <a:t>粒子数目</a:t>
            </a:r>
            <a:r>
              <a:rPr lang="zh-CN" altLang="en-US" sz="2200" dirty="0">
                <a:solidFill>
                  <a:srgbClr val="FF0000"/>
                </a:solidFill>
                <a:ea typeface="楷体_GB2312" pitchFamily="49" charset="-122"/>
              </a:rPr>
              <a:t>相关，原初能量越高，次级粒子</a:t>
            </a:r>
            <a:r>
              <a:rPr lang="zh-CN" altLang="en-US" sz="2200" dirty="0" smtClean="0">
                <a:solidFill>
                  <a:srgbClr val="FF0000"/>
                </a:solidFill>
                <a:ea typeface="楷体_GB2312" pitchFamily="49" charset="-122"/>
              </a:rPr>
              <a:t>数目</a:t>
            </a:r>
            <a:r>
              <a:rPr lang="zh-CN" altLang="en-US" sz="2200" dirty="0">
                <a:solidFill>
                  <a:srgbClr val="FF0000"/>
                </a:solidFill>
                <a:ea typeface="楷体_GB2312" pitchFamily="49" charset="-122"/>
              </a:rPr>
              <a:t>越</a:t>
            </a:r>
            <a:r>
              <a:rPr lang="zh-CN" altLang="en-US" sz="2200" dirty="0" smtClean="0">
                <a:solidFill>
                  <a:srgbClr val="FF0000"/>
                </a:solidFill>
                <a:ea typeface="楷体_GB2312" pitchFamily="49" charset="-122"/>
              </a:rPr>
              <a:t>多。我们</a:t>
            </a:r>
            <a:r>
              <a:rPr lang="zh-CN" altLang="en-US" sz="2200" dirty="0">
                <a:solidFill>
                  <a:srgbClr val="FF0000"/>
                </a:solidFill>
                <a:ea typeface="楷体_GB2312" pitchFamily="49" charset="-122"/>
              </a:rPr>
              <a:t>一般利用探测到的次级</a:t>
            </a:r>
            <a:r>
              <a:rPr lang="zh-CN" altLang="en-US" sz="2200" dirty="0" smtClean="0">
                <a:solidFill>
                  <a:srgbClr val="FF0000"/>
                </a:solidFill>
                <a:ea typeface="楷体_GB2312" pitchFamily="49" charset="-122"/>
              </a:rPr>
              <a:t>粒子</a:t>
            </a:r>
            <a:r>
              <a:rPr lang="zh-CN" altLang="en-US" sz="2200" dirty="0">
                <a:solidFill>
                  <a:srgbClr val="FF0000"/>
                </a:solidFill>
                <a:ea typeface="楷体_GB2312" pitchFamily="49" charset="-122"/>
              </a:rPr>
              <a:t>数目来推知原初粒子</a:t>
            </a:r>
            <a:r>
              <a:rPr lang="zh-CN" altLang="en-US" sz="2200" dirty="0" smtClean="0">
                <a:solidFill>
                  <a:srgbClr val="FF0000"/>
                </a:solidFill>
                <a:ea typeface="楷体_GB2312" pitchFamily="49" charset="-122"/>
              </a:rPr>
              <a:t>能量，由粒子的种类和横向分布来推知原初粒子的种类。</a:t>
            </a:r>
            <a:endParaRPr lang="zh-CN" altLang="en-US" sz="2200" dirty="0">
              <a:solidFill>
                <a:srgbClr val="FF0000"/>
              </a:solidFill>
              <a:ea typeface="楷体_GB2312" pitchFamily="49" charset="-122"/>
            </a:endParaRPr>
          </a:p>
        </p:txBody>
      </p:sp>
      <p:sp>
        <p:nvSpPr>
          <p:cNvPr id="28734" name="Text Box 62"/>
          <p:cNvSpPr txBox="1">
            <a:spLocks noChangeArrowheads="1"/>
          </p:cNvSpPr>
          <p:nvPr/>
        </p:nvSpPr>
        <p:spPr bwMode="auto">
          <a:xfrm>
            <a:off x="179388" y="4797425"/>
            <a:ext cx="4451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solidFill>
                  <a:srgbClr val="FF0000"/>
                </a:solidFill>
                <a:ea typeface="楷体_GB2312" pitchFamily="49" charset="-122"/>
              </a:rPr>
              <a:t>而原初粒子方向信息则通过不同</a:t>
            </a:r>
          </a:p>
          <a:p>
            <a:pPr eaLnBrk="1" hangingPunct="1"/>
            <a:r>
              <a:rPr lang="zh-CN" altLang="en-US" sz="2400">
                <a:solidFill>
                  <a:srgbClr val="FF0000"/>
                </a:solidFill>
                <a:ea typeface="楷体_GB2312" pitchFamily="49" charset="-122"/>
              </a:rPr>
              <a:t>探测器探测到次级粒子到达的时</a:t>
            </a:r>
          </a:p>
          <a:p>
            <a:pPr eaLnBrk="1" hangingPunct="1"/>
            <a:r>
              <a:rPr lang="zh-CN" altLang="en-US" sz="2400">
                <a:solidFill>
                  <a:srgbClr val="FF0000"/>
                </a:solidFill>
                <a:ea typeface="楷体_GB2312" pitchFamily="49" charset="-122"/>
              </a:rPr>
              <a:t>间而获得。</a:t>
            </a:r>
          </a:p>
        </p:txBody>
      </p:sp>
      <p:pic>
        <p:nvPicPr>
          <p:cNvPr id="28735" name="Picture 63" descr="easani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1989138"/>
            <a:ext cx="41306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6" name="Picture 64" descr="fig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650" y="692150"/>
            <a:ext cx="237648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7" name="~PP22805.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1" cstate="print">
            <a:extLst>
              <a:ext uri="{28A0092B-C50C-407E-A947-70E740481C1C}">
                <a14:useLocalDpi xmlns:a14="http://schemas.microsoft.com/office/drawing/2010/main" val="0"/>
              </a:ext>
            </a:extLst>
          </a:blip>
          <a:srcRect/>
          <a:stretch>
            <a:fillRect/>
          </a:stretch>
        </p:blipFill>
        <p:spPr bwMode="auto">
          <a:xfrm>
            <a:off x="8632825" y="6346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04963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873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28736"/>
                                        </p:tgtEl>
                                        <p:attrNameLst>
                                          <p:attrName>style.visibility</p:attrName>
                                        </p:attrNameLst>
                                      </p:cBhvr>
                                      <p:to>
                                        <p:strVal val="visible"/>
                                      </p:to>
                                    </p:set>
                                    <p:anim calcmode="lin" valueType="num">
                                      <p:cBhvr additive="base">
                                        <p:cTn id="11" dur="1000" fill="hold"/>
                                        <p:tgtEl>
                                          <p:spTgt spid="28736"/>
                                        </p:tgtEl>
                                        <p:attrNameLst>
                                          <p:attrName>ppt_x</p:attrName>
                                        </p:attrNameLst>
                                      </p:cBhvr>
                                      <p:tavLst>
                                        <p:tav tm="0">
                                          <p:val>
                                            <p:strVal val="#ppt_x"/>
                                          </p:val>
                                        </p:tav>
                                        <p:tav tm="100000">
                                          <p:val>
                                            <p:strVal val="#ppt_x"/>
                                          </p:val>
                                        </p:tav>
                                      </p:tavLst>
                                    </p:anim>
                                    <p:anim calcmode="lin" valueType="num">
                                      <p:cBhvr additive="base">
                                        <p:cTn id="12" dur="1000" fill="hold"/>
                                        <p:tgtEl>
                                          <p:spTgt spid="2873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8733"/>
                                        </p:tgtEl>
                                        <p:attrNameLst>
                                          <p:attrName>style.visibility</p:attrName>
                                        </p:attrNameLst>
                                      </p:cBhvr>
                                      <p:to>
                                        <p:strVal val="visible"/>
                                      </p:to>
                                    </p:set>
                                    <p:anim calcmode="lin" valueType="num">
                                      <p:cBhvr additive="base">
                                        <p:cTn id="15" dur="1000" fill="hold"/>
                                        <p:tgtEl>
                                          <p:spTgt spid="28733"/>
                                        </p:tgtEl>
                                        <p:attrNameLst>
                                          <p:attrName>ppt_x</p:attrName>
                                        </p:attrNameLst>
                                      </p:cBhvr>
                                      <p:tavLst>
                                        <p:tav tm="0">
                                          <p:val>
                                            <p:strVal val="#ppt_x"/>
                                          </p:val>
                                        </p:tav>
                                        <p:tav tm="100000">
                                          <p:val>
                                            <p:strVal val="#ppt_x"/>
                                          </p:val>
                                        </p:tav>
                                      </p:tavLst>
                                    </p:anim>
                                    <p:anim calcmode="lin" valueType="num">
                                      <p:cBhvr additive="base">
                                        <p:cTn id="16" dur="1000" fill="hold"/>
                                        <p:tgtEl>
                                          <p:spTgt spid="28733"/>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734"/>
                                        </p:tgtEl>
                                        <p:attrNameLst>
                                          <p:attrName>style.visibility</p:attrName>
                                        </p:attrNameLst>
                                      </p:cBhvr>
                                      <p:to>
                                        <p:strVal val="visible"/>
                                      </p:to>
                                    </p:set>
                                    <p:anim calcmode="lin" valueType="num">
                                      <p:cBhvr additive="base">
                                        <p:cTn id="21" dur="1000" fill="hold"/>
                                        <p:tgtEl>
                                          <p:spTgt spid="28734"/>
                                        </p:tgtEl>
                                        <p:attrNameLst>
                                          <p:attrName>ppt_x</p:attrName>
                                        </p:attrNameLst>
                                      </p:cBhvr>
                                      <p:tavLst>
                                        <p:tav tm="0">
                                          <p:val>
                                            <p:strVal val="#ppt_x"/>
                                          </p:val>
                                        </p:tav>
                                        <p:tav tm="100000">
                                          <p:val>
                                            <p:strVal val="#ppt_x"/>
                                          </p:val>
                                        </p:tav>
                                      </p:tavLst>
                                    </p:anim>
                                    <p:anim calcmode="lin" valueType="num">
                                      <p:cBhvr additive="base">
                                        <p:cTn id="22" dur="1000" fill="hold"/>
                                        <p:tgtEl>
                                          <p:spTgt spid="2873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675"/>
                                        </p:tgtEl>
                                        <p:attrNameLst>
                                          <p:attrName>style.visibility</p:attrName>
                                        </p:attrNameLst>
                                      </p:cBhvr>
                                      <p:to>
                                        <p:strVal val="visible"/>
                                      </p:to>
                                    </p:set>
                                    <p:anim calcmode="lin" valueType="num">
                                      <p:cBhvr additive="base">
                                        <p:cTn id="25" dur="1000" fill="hold"/>
                                        <p:tgtEl>
                                          <p:spTgt spid="28675"/>
                                        </p:tgtEl>
                                        <p:attrNameLst>
                                          <p:attrName>ppt_x</p:attrName>
                                        </p:attrNameLst>
                                      </p:cBhvr>
                                      <p:tavLst>
                                        <p:tav tm="0">
                                          <p:val>
                                            <p:strVal val="#ppt_x"/>
                                          </p:val>
                                        </p:tav>
                                        <p:tav tm="100000">
                                          <p:val>
                                            <p:strVal val="#ppt_x"/>
                                          </p:val>
                                        </p:tav>
                                      </p:tavLst>
                                    </p:anim>
                                    <p:anim calcmode="lin" valueType="num">
                                      <p:cBhvr additive="base">
                                        <p:cTn id="26" dur="10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nodeType="clickEffect">
                  <p:stCondLst>
                    <p:cond delay="indefinite"/>
                  </p:stCondLst>
                  <p:endCondLst>
                    <p:cond evt="onPrev" delay="0">
                      <p:tgtEl>
                        <p:sldTgt/>
                      </p:tgtEl>
                    </p:cond>
                    <p:cond evt="onStopAudio" delay="0">
                      <p:tgtEl>
                        <p:sldTgt/>
                      </p:tgtEl>
                    </p:cond>
                  </p:endCondLst>
                </p:cTn>
                <p:tgtEl>
                  <p:spTgt spid="28737"/>
                </p:tgtEl>
              </p:cMediaNode>
            </p:audio>
          </p:childTnLst>
        </p:cTn>
      </p:par>
    </p:tnLst>
    <p:bldLst>
      <p:bldP spid="28733" grpId="0" autoUpdateAnimBg="0"/>
      <p:bldP spid="287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036496" cy="1412776"/>
          </a:xfrm>
        </p:spPr>
        <p:txBody>
          <a:bodyPr>
            <a:noAutofit/>
          </a:bodyPr>
          <a:lstStyle/>
          <a:p>
            <a:r>
              <a:rPr lang="zh-CN" altLang="en-US" sz="4800" b="1" dirty="0">
                <a:solidFill>
                  <a:srgbClr val="FF0000"/>
                </a:solidFill>
                <a:latin typeface="隶书" panose="02010509060101010101" pitchFamily="49" charset="-122"/>
                <a:ea typeface="隶书" panose="02010509060101010101" pitchFamily="49" charset="-122"/>
              </a:rPr>
              <a:t>让宇宙线实验走进校园</a:t>
            </a:r>
            <a:br>
              <a:rPr lang="zh-CN" altLang="en-US" sz="4800" b="1" dirty="0">
                <a:solidFill>
                  <a:srgbClr val="FF0000"/>
                </a:solidFill>
                <a:latin typeface="隶书" panose="02010509060101010101" pitchFamily="49" charset="-122"/>
                <a:ea typeface="隶书" panose="02010509060101010101" pitchFamily="49" charset="-122"/>
              </a:rPr>
            </a:br>
            <a:r>
              <a:rPr lang="en-US" altLang="zh-CN" sz="4800" b="1" dirty="0">
                <a:solidFill>
                  <a:srgbClr val="FF0000"/>
                </a:solidFill>
                <a:latin typeface="隶书" panose="02010509060101010101" pitchFamily="49" charset="-122"/>
                <a:ea typeface="隶书" panose="02010509060101010101" pitchFamily="49" charset="-122"/>
              </a:rPr>
              <a:t>--</a:t>
            </a:r>
            <a:r>
              <a:rPr lang="zh-CN" altLang="en-US" sz="4800" b="1" dirty="0">
                <a:solidFill>
                  <a:srgbClr val="FF0000"/>
                </a:solidFill>
                <a:latin typeface="隶书" panose="02010509060101010101" pitchFamily="49" charset="-122"/>
                <a:ea typeface="隶书" panose="02010509060101010101" pitchFamily="49" charset="-122"/>
              </a:rPr>
              <a:t>科普与科研结合的有效途径</a:t>
            </a:r>
          </a:p>
        </p:txBody>
      </p:sp>
      <p:sp>
        <p:nvSpPr>
          <p:cNvPr id="3" name="内容占位符 2"/>
          <p:cNvSpPr>
            <a:spLocks noGrp="1"/>
          </p:cNvSpPr>
          <p:nvPr>
            <p:ph idx="1"/>
          </p:nvPr>
        </p:nvSpPr>
        <p:spPr>
          <a:xfrm>
            <a:off x="107504" y="1700808"/>
            <a:ext cx="8928992" cy="5157192"/>
          </a:xfrm>
        </p:spPr>
        <p:txBody>
          <a:bodyPr>
            <a:normAutofit/>
          </a:bodyPr>
          <a:lstStyle/>
          <a:p>
            <a:r>
              <a:rPr lang="zh-CN" altLang="en-US" b="1" dirty="0" smtClean="0">
                <a:latin typeface="楷体" pitchFamily="49" charset="-122"/>
                <a:ea typeface="楷体" pitchFamily="49" charset="-122"/>
              </a:rPr>
              <a:t>学校</a:t>
            </a:r>
            <a:r>
              <a:rPr lang="zh-CN" altLang="en-US" b="1" dirty="0">
                <a:latin typeface="楷体" pitchFamily="49" charset="-122"/>
                <a:ea typeface="楷体" pitchFamily="49" charset="-122"/>
              </a:rPr>
              <a:t>宇宙线项目</a:t>
            </a:r>
            <a:r>
              <a:rPr lang="zh-CN" altLang="en-US" b="1" dirty="0" smtClean="0">
                <a:latin typeface="楷体" pitchFamily="49" charset="-122"/>
                <a:ea typeface="楷体" pitchFamily="49" charset="-122"/>
              </a:rPr>
              <a:t>，</a:t>
            </a:r>
            <a:r>
              <a:rPr lang="zh-CN" altLang="zh-CN" b="1" dirty="0" smtClean="0">
                <a:latin typeface="楷体" pitchFamily="49" charset="-122"/>
                <a:ea typeface="楷体" pitchFamily="49" charset="-122"/>
              </a:rPr>
              <a:t>让科学家和学校联合</a:t>
            </a:r>
            <a:r>
              <a:rPr lang="zh-CN" altLang="en-US" b="1" dirty="0" smtClean="0">
                <a:latin typeface="楷体" pitchFamily="49" charset="-122"/>
                <a:ea typeface="楷体" pitchFamily="49" charset="-122"/>
              </a:rPr>
              <a:t>培养</a:t>
            </a:r>
            <a:r>
              <a:rPr lang="zh-CN" altLang="en-US" b="1" dirty="0">
                <a:latin typeface="楷体" pitchFamily="49" charset="-122"/>
                <a:ea typeface="楷体" pitchFamily="49" charset="-122"/>
              </a:rPr>
              <a:t>具有创新精神并热爱科学的学生，师生有机会参加最先进的前沿科学研究，提高物理教师的水平，</a:t>
            </a:r>
            <a:r>
              <a:rPr lang="zh-CN" altLang="en-US" b="1" dirty="0" smtClean="0">
                <a:latin typeface="楷体" pitchFamily="49" charset="-122"/>
                <a:ea typeface="楷体" pitchFamily="49" charset="-122"/>
              </a:rPr>
              <a:t>实现</a:t>
            </a:r>
            <a:r>
              <a:rPr lang="zh-CN" altLang="en-US" b="1" dirty="0" smtClean="0">
                <a:latin typeface="华文楷体" pitchFamily="2" charset="-122"/>
                <a:ea typeface="华文楷体" pitchFamily="2" charset="-122"/>
              </a:rPr>
              <a:t>国家重大科技基础设施</a:t>
            </a:r>
            <a:r>
              <a:rPr lang="en-US" altLang="zh-CN" b="1" dirty="0" smtClean="0">
                <a:latin typeface="楷体" pitchFamily="49" charset="-122"/>
                <a:ea typeface="楷体" pitchFamily="49" charset="-122"/>
              </a:rPr>
              <a:t>LHAASO</a:t>
            </a:r>
            <a:r>
              <a:rPr lang="zh-CN" altLang="en-US" b="1" dirty="0" smtClean="0">
                <a:latin typeface="楷体" pitchFamily="49" charset="-122"/>
                <a:ea typeface="楷体" pitchFamily="49" charset="-122"/>
              </a:rPr>
              <a:t>（多种探测手段组成的复合式地面粒子探测器阵列）“</a:t>
            </a:r>
            <a:r>
              <a:rPr lang="zh-CN" altLang="en-US" b="1" dirty="0">
                <a:latin typeface="楷体" pitchFamily="49" charset="-122"/>
                <a:ea typeface="楷体" pitchFamily="49" charset="-122"/>
              </a:rPr>
              <a:t>高端科研资源科普化”，培养后备人才，提高全民科学</a:t>
            </a:r>
            <a:r>
              <a:rPr lang="zh-CN" altLang="en-US" b="1" dirty="0" smtClean="0">
                <a:latin typeface="楷体" pitchFamily="49" charset="-122"/>
                <a:ea typeface="楷体" pitchFamily="49" charset="-122"/>
              </a:rPr>
              <a:t>素质。</a:t>
            </a:r>
            <a:endParaRPr lang="en-US" altLang="zh-CN" b="1" dirty="0">
              <a:latin typeface="楷体" pitchFamily="49" charset="-122"/>
              <a:ea typeface="楷体" pitchFamily="49" charset="-122"/>
            </a:endParaRPr>
          </a:p>
          <a:p>
            <a:r>
              <a:rPr lang="zh-CN" altLang="en-US" b="1" dirty="0">
                <a:latin typeface="楷体" pitchFamily="49" charset="-122"/>
                <a:ea typeface="楷体" pitchFamily="49" charset="-122"/>
              </a:rPr>
              <a:t>学校宇宙线探测阵列，已经在全世界几十个国家，几百个学校建成。已经形成世界规模的合作和交流。可以扩展中学生国际视野</a:t>
            </a:r>
            <a:r>
              <a:rPr lang="zh-CN" altLang="en-US" dirty="0">
                <a:latin typeface="楷体" pitchFamily="49" charset="-122"/>
                <a:ea typeface="楷体" pitchFamily="49" charset="-122"/>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460" y="-1270"/>
            <a:ext cx="8712835" cy="848360"/>
          </a:xfrm>
        </p:spPr>
        <p:txBody>
          <a:bodyPr>
            <a:normAutofit fontScale="90000"/>
          </a:bodyPr>
          <a:lstStyle/>
          <a:p>
            <a:r>
              <a:rPr lang="zh-CN" altLang="en-US" sz="5400" dirty="0">
                <a:solidFill>
                  <a:srgbClr val="0070C0"/>
                </a:solidFill>
                <a:latin typeface="隶书" panose="02010509060101010101" pitchFamily="49" charset="-122"/>
                <a:ea typeface="隶书" panose="02010509060101010101" pitchFamily="49" charset="-122"/>
              </a:rPr>
              <a:t>世界学校宇宙线探测站数量</a:t>
            </a:r>
            <a:endParaRPr lang="zh-CN" altLang="en-US" sz="5400" dirty="0">
              <a:solidFill>
                <a:srgbClr val="0070C0"/>
              </a:solidFill>
            </a:endParaRPr>
          </a:p>
        </p:txBody>
      </p:sp>
      <p:sp>
        <p:nvSpPr>
          <p:cNvPr id="3" name="内容占位符 2"/>
          <p:cNvSpPr>
            <a:spLocks noGrp="1"/>
          </p:cNvSpPr>
          <p:nvPr>
            <p:ph idx="1"/>
          </p:nvPr>
        </p:nvSpPr>
        <p:spPr>
          <a:xfrm>
            <a:off x="251460" y="847090"/>
            <a:ext cx="8641080" cy="6010910"/>
          </a:xfrm>
        </p:spPr>
        <p:txBody>
          <a:bodyPr>
            <a:noAutofit/>
          </a:bodyPr>
          <a:lstStyle/>
          <a:p>
            <a:pPr>
              <a:buNone/>
            </a:pPr>
            <a:r>
              <a:rPr lang="zh-CN" altLang="zh-CN" sz="2800" b="1" dirty="0" smtClean="0">
                <a:latin typeface="+mn-ea"/>
              </a:rPr>
              <a:t>建</a:t>
            </a:r>
            <a:r>
              <a:rPr lang="zh-CN" altLang="zh-CN" sz="2800" b="1" dirty="0">
                <a:latin typeface="+mn-ea"/>
              </a:rPr>
              <a:t>站总数（已建站</a:t>
            </a:r>
            <a:r>
              <a:rPr lang="zh-CN" altLang="zh-CN" sz="2800" b="1" dirty="0" smtClean="0">
                <a:latin typeface="+mn-ea"/>
              </a:rPr>
              <a:t>数</a:t>
            </a:r>
            <a:r>
              <a:rPr lang="en-US" altLang="zh-CN" sz="2800" b="1" dirty="0" smtClean="0">
                <a:solidFill>
                  <a:srgbClr val="7030A0"/>
                </a:solidFill>
                <a:latin typeface="+mn-ea"/>
              </a:rPr>
              <a:t>+</a:t>
            </a:r>
            <a:r>
              <a:rPr lang="zh-CN" altLang="zh-CN" sz="2800" b="1" dirty="0">
                <a:solidFill>
                  <a:srgbClr val="7030A0"/>
                </a:solidFill>
                <a:latin typeface="+mn-ea"/>
              </a:rPr>
              <a:t>在建站</a:t>
            </a:r>
            <a:r>
              <a:rPr lang="zh-CN" altLang="zh-CN" sz="2800" b="1" dirty="0" smtClean="0">
                <a:solidFill>
                  <a:srgbClr val="7030A0"/>
                </a:solidFill>
                <a:latin typeface="+mn-ea"/>
              </a:rPr>
              <a:t>数</a:t>
            </a:r>
            <a:r>
              <a:rPr lang="zh-CN" altLang="zh-CN" sz="2800" b="1" dirty="0" smtClean="0">
                <a:latin typeface="+mn-ea"/>
              </a:rPr>
              <a:t>）</a:t>
            </a:r>
            <a:endParaRPr lang="zh-CN" altLang="zh-CN" sz="2800" b="1" dirty="0">
              <a:latin typeface="+mn-ea"/>
            </a:endParaRPr>
          </a:p>
          <a:p>
            <a:r>
              <a:rPr lang="zh-CN" altLang="zh-CN" sz="2800" b="1" dirty="0">
                <a:latin typeface="+mn-ea"/>
              </a:rPr>
              <a:t>加拿大</a:t>
            </a:r>
            <a:r>
              <a:rPr lang="en-US" altLang="zh-CN" sz="2800" b="1" dirty="0">
                <a:latin typeface="+mn-ea"/>
              </a:rPr>
              <a:t>	17+</a:t>
            </a:r>
            <a:r>
              <a:rPr lang="en-US" altLang="zh-CN" sz="2800" b="1" dirty="0">
                <a:solidFill>
                  <a:srgbClr val="7030A0"/>
                </a:solidFill>
                <a:latin typeface="+mn-ea"/>
              </a:rPr>
              <a:t>2</a:t>
            </a:r>
            <a:endParaRPr lang="zh-CN" altLang="zh-CN" sz="2800" b="1" dirty="0">
              <a:latin typeface="+mn-ea"/>
            </a:endParaRPr>
          </a:p>
          <a:p>
            <a:r>
              <a:rPr lang="zh-CN" altLang="zh-CN" sz="2800" b="1" dirty="0">
                <a:latin typeface="+mn-ea"/>
              </a:rPr>
              <a:t>美国</a:t>
            </a:r>
            <a:r>
              <a:rPr lang="en-US" altLang="zh-CN" sz="2800" b="1" dirty="0">
                <a:latin typeface="+mn-ea"/>
              </a:rPr>
              <a:t>	125</a:t>
            </a:r>
            <a:r>
              <a:rPr lang="en-US" altLang="zh-CN" sz="2800" b="1" dirty="0">
                <a:solidFill>
                  <a:srgbClr val="7030A0"/>
                </a:solidFill>
                <a:latin typeface="+mn-ea"/>
              </a:rPr>
              <a:t>+200</a:t>
            </a:r>
            <a:endParaRPr lang="zh-CN" altLang="zh-CN" sz="2800" b="1" dirty="0">
              <a:latin typeface="+mn-ea"/>
            </a:endParaRPr>
          </a:p>
          <a:p>
            <a:r>
              <a:rPr lang="zh-CN" altLang="zh-CN" sz="2800" b="1" dirty="0">
                <a:latin typeface="+mn-ea"/>
              </a:rPr>
              <a:t>欧洲</a:t>
            </a:r>
            <a:r>
              <a:rPr lang="en-US" altLang="zh-CN" sz="2800" b="1" dirty="0">
                <a:latin typeface="+mn-ea"/>
              </a:rPr>
              <a:t>	</a:t>
            </a:r>
            <a:r>
              <a:rPr lang="en-US" altLang="zh-CN" sz="2800" b="1" dirty="0" smtClean="0">
                <a:latin typeface="+mn-ea"/>
              </a:rPr>
              <a:t>218</a:t>
            </a:r>
            <a:r>
              <a:rPr lang="en-US" altLang="zh-CN" sz="2800" b="1" dirty="0" smtClean="0">
                <a:solidFill>
                  <a:srgbClr val="7030A0"/>
                </a:solidFill>
                <a:latin typeface="+mn-ea"/>
              </a:rPr>
              <a:t>+20</a:t>
            </a:r>
            <a:endParaRPr lang="en-US" altLang="zh-CN" sz="2800" b="1" dirty="0">
              <a:solidFill>
                <a:srgbClr val="7030A0"/>
              </a:solidFill>
              <a:latin typeface="+mn-ea"/>
            </a:endParaRPr>
          </a:p>
          <a:p>
            <a:r>
              <a:rPr lang="zh-CN" altLang="en-US" sz="2800" b="1" dirty="0">
                <a:solidFill>
                  <a:schemeClr val="tx1"/>
                </a:solidFill>
                <a:latin typeface="+mn-ea"/>
              </a:rPr>
              <a:t>日本</a:t>
            </a:r>
            <a:r>
              <a:rPr lang="en-US" altLang="zh-CN" sz="2800" b="1" dirty="0">
                <a:solidFill>
                  <a:schemeClr val="tx1"/>
                </a:solidFill>
                <a:latin typeface="+mn-ea"/>
              </a:rPr>
              <a:t>	</a:t>
            </a:r>
            <a:r>
              <a:rPr lang="en-US" altLang="zh-CN" sz="2800" b="1" dirty="0" smtClean="0">
                <a:solidFill>
                  <a:schemeClr val="tx1"/>
                </a:solidFill>
                <a:latin typeface="+mn-ea"/>
              </a:rPr>
              <a:t>10</a:t>
            </a:r>
          </a:p>
          <a:p>
            <a:r>
              <a:rPr lang="zh-CN" altLang="en-US" sz="2800" b="1" dirty="0" smtClean="0">
                <a:solidFill>
                  <a:srgbClr val="FF0000"/>
                </a:solidFill>
                <a:latin typeface="+mn-ea"/>
              </a:rPr>
              <a:t>中国</a:t>
            </a:r>
            <a:r>
              <a:rPr lang="en-US" altLang="zh-CN" sz="2800" b="1" dirty="0" smtClean="0">
                <a:latin typeface="+mn-ea"/>
              </a:rPr>
              <a:t>	4</a:t>
            </a:r>
            <a:r>
              <a:rPr lang="en-US" altLang="zh-CN" sz="2800" b="1" dirty="0" smtClean="0">
                <a:solidFill>
                  <a:srgbClr val="7030A0"/>
                </a:solidFill>
                <a:latin typeface="+mn-ea"/>
              </a:rPr>
              <a:t>+4</a:t>
            </a:r>
            <a:endParaRPr lang="en-US" altLang="zh-CN" sz="2800" b="1" dirty="0">
              <a:solidFill>
                <a:srgbClr val="7030A0"/>
              </a:solidFill>
              <a:latin typeface="+mn-ea"/>
            </a:endParaRPr>
          </a:p>
          <a:p>
            <a:r>
              <a:rPr lang="zh-CN" altLang="zh-CN" sz="2800" b="1" dirty="0">
                <a:latin typeface="+mn-ea"/>
              </a:rPr>
              <a:t>全部</a:t>
            </a:r>
            <a:r>
              <a:rPr lang="en-US" altLang="zh-CN" sz="2800" b="1" dirty="0">
                <a:latin typeface="+mn-ea"/>
              </a:rPr>
              <a:t>	</a:t>
            </a:r>
            <a:r>
              <a:rPr lang="en-US" altLang="zh-CN" sz="2800" b="1" dirty="0" smtClean="0">
                <a:latin typeface="+mn-ea"/>
              </a:rPr>
              <a:t>370</a:t>
            </a:r>
            <a:r>
              <a:rPr lang="en-US" altLang="zh-CN" sz="2800" b="1" dirty="0" smtClean="0">
                <a:solidFill>
                  <a:srgbClr val="7030A0"/>
                </a:solidFill>
                <a:latin typeface="+mn-ea"/>
              </a:rPr>
              <a:t>+222</a:t>
            </a:r>
            <a:endParaRPr lang="en-US" altLang="zh-CN" sz="2800" b="1" dirty="0">
              <a:solidFill>
                <a:srgbClr val="7030A0"/>
              </a:solidFill>
              <a:latin typeface="+mn-ea"/>
            </a:endParaRPr>
          </a:p>
          <a:p>
            <a:r>
              <a:rPr lang="zh-CN" altLang="en-US" sz="2800" b="1" dirty="0">
                <a:latin typeface="+mn-ea"/>
              </a:rPr>
              <a:t>已</a:t>
            </a:r>
            <a:r>
              <a:rPr lang="zh-CN" altLang="zh-CN" sz="2800" b="1" dirty="0">
                <a:latin typeface="+mn-ea"/>
              </a:rPr>
              <a:t>形成国际网络，可以分享数据并每年一次组织网络视频会议进行讨论交流。</a:t>
            </a:r>
            <a:endParaRPr lang="en-US" altLang="zh-CN" sz="2800" b="1" dirty="0">
              <a:solidFill>
                <a:srgbClr val="7030A0"/>
              </a:solidFill>
              <a:latin typeface="+mn-ea"/>
            </a:endParaRPr>
          </a:p>
          <a:p>
            <a:r>
              <a:rPr lang="zh-CN" altLang="en-US" sz="3000" b="1" dirty="0">
                <a:solidFill>
                  <a:srgbClr val="FF0000"/>
                </a:solidFill>
                <a:latin typeface="华文楷体" panose="02010600040101010101" pitchFamily="2" charset="-122"/>
                <a:ea typeface="华文楷体" panose="02010600040101010101" pitchFamily="2" charset="-122"/>
              </a:rPr>
              <a:t>目前</a:t>
            </a:r>
            <a:r>
              <a:rPr lang="zh-CN" altLang="en-US" sz="3000" b="1" dirty="0" smtClean="0">
                <a:solidFill>
                  <a:srgbClr val="FF0000"/>
                </a:solidFill>
                <a:latin typeface="华文楷体" panose="02010600040101010101" pitchFamily="2" charset="-122"/>
                <a:ea typeface="华文楷体" panose="02010600040101010101" pitchFamily="2" charset="-122"/>
              </a:rPr>
              <a:t>中国已建成</a:t>
            </a:r>
            <a:r>
              <a:rPr lang="en-US" altLang="zh-CN" sz="3000" b="1" dirty="0" smtClean="0">
                <a:solidFill>
                  <a:srgbClr val="FF0000"/>
                </a:solidFill>
                <a:latin typeface="华文楷体" panose="02010600040101010101" pitchFamily="2" charset="-122"/>
                <a:ea typeface="华文楷体" panose="02010600040101010101" pitchFamily="2" charset="-122"/>
              </a:rPr>
              <a:t>4</a:t>
            </a:r>
            <a:r>
              <a:rPr lang="zh-CN" altLang="en-US" sz="3000" b="1" dirty="0" smtClean="0">
                <a:solidFill>
                  <a:srgbClr val="FF0000"/>
                </a:solidFill>
                <a:latin typeface="华文楷体" panose="02010600040101010101" pitchFamily="2" charset="-122"/>
                <a:ea typeface="华文楷体" panose="02010600040101010101" pitchFamily="2" charset="-122"/>
              </a:rPr>
              <a:t>站是：北京市</a:t>
            </a:r>
            <a:r>
              <a:rPr lang="zh-CN" altLang="en-US" sz="3000" b="1" dirty="0">
                <a:solidFill>
                  <a:srgbClr val="FF0000"/>
                </a:solidFill>
                <a:latin typeface="华文楷体" panose="02010600040101010101" pitchFamily="2" charset="-122"/>
                <a:ea typeface="华文楷体" panose="02010600040101010101" pitchFamily="2" charset="-122"/>
              </a:rPr>
              <a:t>东直门中学</a:t>
            </a:r>
            <a:r>
              <a:rPr lang="en-US" altLang="zh-CN" sz="3000" b="1" dirty="0">
                <a:solidFill>
                  <a:srgbClr val="FF0000"/>
                </a:solidFill>
                <a:latin typeface="华文楷体" panose="02010600040101010101" pitchFamily="2" charset="-122"/>
                <a:ea typeface="华文楷体" panose="02010600040101010101" pitchFamily="2" charset="-122"/>
              </a:rPr>
              <a:t>2016</a:t>
            </a:r>
            <a:r>
              <a:rPr lang="zh-CN" altLang="en-US" sz="3000" b="1" dirty="0">
                <a:solidFill>
                  <a:srgbClr val="FF0000"/>
                </a:solidFill>
                <a:latin typeface="华文楷体" panose="02010600040101010101" pitchFamily="2" charset="-122"/>
                <a:ea typeface="华文楷体" panose="02010600040101010101" pitchFamily="2" charset="-122"/>
              </a:rPr>
              <a:t>年建成；石家庄一中，</a:t>
            </a:r>
            <a:r>
              <a:rPr lang="zh-CN" altLang="en-US" sz="3000" b="1" dirty="0" smtClean="0">
                <a:solidFill>
                  <a:srgbClr val="FF0000"/>
                </a:solidFill>
                <a:latin typeface="华文楷体" panose="02010600040101010101" pitchFamily="2" charset="-122"/>
                <a:ea typeface="华文楷体" panose="02010600040101010101" pitchFamily="2" charset="-122"/>
              </a:rPr>
              <a:t>西南交通大学</a:t>
            </a:r>
            <a:r>
              <a:rPr lang="en-US" altLang="zh-CN" sz="3000" b="1" dirty="0" smtClean="0">
                <a:solidFill>
                  <a:srgbClr val="FF0000"/>
                </a:solidFill>
                <a:latin typeface="华文楷体" panose="02010600040101010101" pitchFamily="2" charset="-122"/>
                <a:ea typeface="华文楷体" panose="02010600040101010101" pitchFamily="2" charset="-122"/>
              </a:rPr>
              <a:t>2019</a:t>
            </a:r>
            <a:r>
              <a:rPr lang="zh-CN" altLang="en-US" sz="3000" b="1" dirty="0">
                <a:solidFill>
                  <a:srgbClr val="FF0000"/>
                </a:solidFill>
                <a:latin typeface="华文楷体" panose="02010600040101010101" pitchFamily="2" charset="-122"/>
                <a:ea typeface="华文楷体" panose="02010600040101010101" pitchFamily="2" charset="-122"/>
              </a:rPr>
              <a:t>年</a:t>
            </a:r>
            <a:r>
              <a:rPr lang="zh-CN" altLang="en-US" sz="3000" b="1" dirty="0" smtClean="0">
                <a:solidFill>
                  <a:srgbClr val="FF0000"/>
                </a:solidFill>
                <a:latin typeface="华文楷体" panose="02010600040101010101" pitchFamily="2" charset="-122"/>
                <a:ea typeface="华文楷体" panose="02010600040101010101" pitchFamily="2" charset="-122"/>
              </a:rPr>
              <a:t>建成，江苏省姜堰中学</a:t>
            </a:r>
            <a:r>
              <a:rPr lang="en-US" altLang="zh-CN" sz="3000" b="1" dirty="0" smtClean="0">
                <a:solidFill>
                  <a:srgbClr val="FF0000"/>
                </a:solidFill>
                <a:latin typeface="华文楷体" panose="02010600040101010101" pitchFamily="2" charset="-122"/>
                <a:ea typeface="华文楷体" panose="02010600040101010101" pitchFamily="2" charset="-122"/>
              </a:rPr>
              <a:t>2022</a:t>
            </a:r>
            <a:r>
              <a:rPr lang="zh-CN" altLang="en-US" sz="3000" b="1" dirty="0" smtClean="0">
                <a:solidFill>
                  <a:srgbClr val="FF0000"/>
                </a:solidFill>
                <a:latin typeface="华文楷体" panose="02010600040101010101" pitchFamily="2" charset="-122"/>
                <a:ea typeface="华文楷体" panose="02010600040101010101" pitchFamily="2" charset="-122"/>
              </a:rPr>
              <a:t>年建成。</a:t>
            </a:r>
            <a:endParaRPr lang="zh-CN" altLang="en-US" sz="3000" b="1"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6|17.8|9.8"/>
</p:tagLst>
</file>

<file path=ppt/tags/tag2.xml><?xml version="1.0" encoding="utf-8"?>
<p:tagLst xmlns:a="http://schemas.openxmlformats.org/drawingml/2006/main" xmlns:r="http://schemas.openxmlformats.org/officeDocument/2006/relationships" xmlns:p="http://schemas.openxmlformats.org/presentationml/2006/main">
  <p:tag name="REFSHAPE" val="308609252"/>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454,&quot;width&quot;:1662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157259737</TotalTime>
  <Pages>0</Pages>
  <Words>3075</Words>
  <Characters>0</Characters>
  <Application>Microsoft Office PowerPoint</Application>
  <DocSecurity>0</DocSecurity>
  <PresentationFormat>全屏显示(4:3)</PresentationFormat>
  <Lines>0</Lines>
  <Paragraphs>135</Paragraphs>
  <Slides>33</Slides>
  <Notes>3</Notes>
  <HiddenSlides>0</HiddenSlides>
  <MMClips>1</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45" baseType="lpstr">
      <vt:lpstr>Times New Roman Regular</vt:lpstr>
      <vt:lpstr>华文楷体</vt:lpstr>
      <vt:lpstr>楷体</vt:lpstr>
      <vt:lpstr>楷体_GB2312</vt:lpstr>
      <vt:lpstr>隶书</vt:lpstr>
      <vt:lpstr>宋体</vt:lpstr>
      <vt:lpstr>Arial</vt:lpstr>
      <vt:lpstr>Cambria Math</vt:lpstr>
      <vt:lpstr>Times</vt:lpstr>
      <vt:lpstr>Times New Roman</vt:lpstr>
      <vt:lpstr>Wingdings</vt:lpstr>
      <vt:lpstr>默认设计模板</vt:lpstr>
      <vt:lpstr>校园宇宙线联盟 沈长铨 介绍数据共享平台下载和使用数据方法及物理原理 【1】宇宙射线基本知识 【2】指导用Excel处理数据画天顶角分布和物理原因  【3】测量各时间宇宙线强度，研究其变化的物理规律和物理原理 </vt:lpstr>
      <vt:lpstr>宇宙射线是什么？</vt:lpstr>
      <vt:lpstr>宇宙线的魅力</vt:lpstr>
      <vt:lpstr>宇宙线研究的辉煌成果</vt:lpstr>
      <vt:lpstr>2002年美国国家研究委员会确定的研究前沿: 《联结夸克和宇宙：新世纪11个科学问题》</vt:lpstr>
      <vt:lpstr>宇宙线在大气中的传播和广延大气簇射</vt:lpstr>
      <vt:lpstr>PowerPoint 演示文稿</vt:lpstr>
      <vt:lpstr>让宇宙线实验走进校园 --科普与科研结合的有效途径</vt:lpstr>
      <vt:lpstr>世界学校宇宙线探测站数量</vt:lpstr>
      <vt:lpstr>国际活动</vt:lpstr>
      <vt:lpstr>进入网页后点击《我已阅读并同意以上声明》，就会弹出左下方《数据下载》填写表格。</vt:lpstr>
      <vt:lpstr>填写网页左下方表格后 点击《提交申请》就完成登录</vt:lpstr>
      <vt:lpstr>登录后显示的页面 点击各季度图标就能下载相应数据 目前还只有东直门中学探测器阵列的数据</vt:lpstr>
      <vt:lpstr>PowerPoint 演示文稿</vt:lpstr>
      <vt:lpstr>   已经解压缩的数据文件 文件夹2020-0是2020年第1至99天EAS拟合后的数据，2020-1是2020年第100至199天EAS拟合后的数据， 2020-2是2020年第200至299天EAS拟合后的数据， 2020-3是2020年第300至366天EAS拟合后的数据。 文件夹2020-0-stat是2020年第1至99天各探测器单粒子幅度分布曲线的峰位和每分钟计数的数据。 下载的原始压缩数据文件    </vt:lpstr>
      <vt:lpstr>下面举例介绍如何使用下载的每天EAS拟合后的数据文件 </vt:lpstr>
      <vt:lpstr>用Excel处理数据画天顶角分布举例：用excel打开文件2021.001.csv 第1行是日期；第2列是当天时间的秒数，从0点钟开始起算；第3（C）列“计数”，是测量得到的这个EAS事例中，探测到粒子的探测器数量；第4（D）列到第12（L）列分别是从1至9个探测器每个探测器在这个事例中测量得到的信号幅度；第13（M）列到第21（U）列分别是从1至9个探测器每个探测器探测到粒子的相对时间差（以10-9秒即“纳秒”为单位） ，没有探测到的探测器表示为0；第22（V）列是由各个探测器探测到粒子的相对时间差和探测器的位置拟合得到的该EAS原初宇宙线粒子方向的方位角（单位是“度”）；第23（W）列是同一宇宙线方向的天顶角（单位是“度”） 。</vt:lpstr>
      <vt:lpstr>画天顶角分布举例：  步骤1：输入天顶角分区范围（以分为18个宽5度区间为例）</vt:lpstr>
      <vt:lpstr>步骤2： 计算天顶角在区间内的计数</vt:lpstr>
      <vt:lpstr>方向定义与立体角</vt:lpstr>
      <vt:lpstr>天顶角θ1-θ2范围的立体角</vt:lpstr>
      <vt:lpstr>步骤3：计算天顶角区间内的接收度</vt:lpstr>
      <vt:lpstr>步骤4：计算天顶角区间内的宇宙线强度</vt:lpstr>
      <vt:lpstr>步骤5：计算各天顶角区间的中间值(单位“弧度”）</vt:lpstr>
      <vt:lpstr>步骤6：计算各天顶角区间的中间值(单位“度”）</vt:lpstr>
      <vt:lpstr>步骤7：计算各天顶角宇宙线强度有效面积修正</vt:lpstr>
      <vt:lpstr>步骤5： 画直方图</vt:lpstr>
      <vt:lpstr>宇宙线强度随天顶角增大而减小的物理原理</vt:lpstr>
      <vt:lpstr>PowerPoint 演示文稿</vt:lpstr>
      <vt:lpstr>PowerPoint 演示文稿</vt:lpstr>
      <vt:lpstr>Stat文件示例：用excel打开文件2021-001-stat. csv  第1行是日期；第2行是内容表示；从第3行往下各行是每分钟数据：第1（A）列是从2018年1月1日起计算的日子；第2（B）列是当天时间，从0点钟开始每分钟序号；第3（C）列到第11（K）列分别是从1至9个探测器测量单粒子的输出信号最可机幅度（单粒子幅度谱的峰值，见下页图示），用于判断一个探测器每次触发测量到的粒子数量；第12（L）列到第20（T）列分别是1至9号探测器在这1分钟内探测到的粒子数量，用它们可以知道宇宙线μ子在这一分钟内每一个探测器的计数（计数率），可以研究宇宙线强度随大气压变化，随时间变化。例如：【1】查询（或者自己用大气压探头测量）大气压值，研究宇宙线强度随气压的变化，解释其物理原因；【2】看看白天和晚上是否不同，来判断太阳是否是宇宙线来源。【3】以后增加不同海拔高度站（例如LHAASO阵列、西藏大学阵列、云南大学阵列）数据，可以研究不同高度宇宙线强度变化，得知宇宙线确实来自天外……等等。</vt:lpstr>
      <vt:lpstr>PowerPoint 演示文稿</vt:lpstr>
      <vt:lpstr>谢谢各位听众！ 欢迎提问</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羊八井ASγ实验进展和展望</dc:title>
  <dc:creator>huhb</dc:creator>
  <cp:lastModifiedBy>shenchangquan</cp:lastModifiedBy>
  <cp:revision>370</cp:revision>
  <cp:lastPrinted>1899-12-30T00:00:00Z</cp:lastPrinted>
  <dcterms:created xsi:type="dcterms:W3CDTF">2011-03-05T06:33:35Z</dcterms:created>
  <dcterms:modified xsi:type="dcterms:W3CDTF">2022-11-06T07:57:05Z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2052-8.1.0.3442</vt:lpwstr>
  </property>
</Properties>
</file>